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5" r:id="rId3"/>
    <p:sldId id="261" r:id="rId4"/>
    <p:sldId id="263" r:id="rId5"/>
    <p:sldId id="267" r:id="rId6"/>
    <p:sldId id="257" r:id="rId7"/>
    <p:sldId id="256" r:id="rId8"/>
    <p:sldId id="260" r:id="rId9"/>
    <p:sldId id="258" r:id="rId10"/>
    <p:sldId id="259" r:id="rId11"/>
    <p:sldId id="262"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8"/>
    <p:restoredTop sz="94689"/>
  </p:normalViewPr>
  <p:slideViewPr>
    <p:cSldViewPr snapToGrid="0" snapToObjects="1">
      <p:cViewPr varScale="1">
        <p:scale>
          <a:sx n="95" d="100"/>
          <a:sy n="95" d="100"/>
        </p:scale>
        <p:origin x="200" y="45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BBBAF-9840-C64D-9EC1-AEF9E39762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D83054-6C9C-4F44-A922-E9A326CE4B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3CA90C-6B34-D94C-A2BD-CE7571764D02}"/>
              </a:ext>
            </a:extLst>
          </p:cNvPr>
          <p:cNvSpPr>
            <a:spLocks noGrp="1"/>
          </p:cNvSpPr>
          <p:nvPr>
            <p:ph type="dt" sz="half" idx="10"/>
          </p:nvPr>
        </p:nvSpPr>
        <p:spPr/>
        <p:txBody>
          <a:bodyPr/>
          <a:lstStyle/>
          <a:p>
            <a:fld id="{E9633A27-5DD6-5A47-9601-A930A1F1DDA2}" type="datetimeFigureOut">
              <a:rPr lang="en-US" smtClean="0"/>
              <a:t>7/19/19</a:t>
            </a:fld>
            <a:endParaRPr lang="en-US"/>
          </a:p>
        </p:txBody>
      </p:sp>
      <p:sp>
        <p:nvSpPr>
          <p:cNvPr id="5" name="Footer Placeholder 4">
            <a:extLst>
              <a:ext uri="{FF2B5EF4-FFF2-40B4-BE49-F238E27FC236}">
                <a16:creationId xmlns:a16="http://schemas.microsoft.com/office/drawing/2014/main" id="{7418859E-125D-E04E-BAC2-EA2027213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81579-AE2C-214E-B703-00D46BC10255}"/>
              </a:ext>
            </a:extLst>
          </p:cNvPr>
          <p:cNvSpPr>
            <a:spLocks noGrp="1"/>
          </p:cNvSpPr>
          <p:nvPr>
            <p:ph type="sldNum" sz="quarter" idx="12"/>
          </p:nvPr>
        </p:nvSpPr>
        <p:spPr/>
        <p:txBody>
          <a:bodyPr/>
          <a:lstStyle/>
          <a:p>
            <a:fld id="{50569B18-EB45-BC48-8BA3-2D770D99DCCF}" type="slidenum">
              <a:rPr lang="en-US" smtClean="0"/>
              <a:t>‹#›</a:t>
            </a:fld>
            <a:endParaRPr lang="en-US"/>
          </a:p>
        </p:txBody>
      </p:sp>
    </p:spTree>
    <p:extLst>
      <p:ext uri="{BB962C8B-B14F-4D97-AF65-F5344CB8AC3E}">
        <p14:creationId xmlns:p14="http://schemas.microsoft.com/office/powerpoint/2010/main" val="143283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2573-A997-8542-85F5-F256DB724A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6B4D55-1EB4-3E49-BD90-CBBBA9F51A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CCD60-A4F0-F64F-BB31-ADE9B5CB06EA}"/>
              </a:ext>
            </a:extLst>
          </p:cNvPr>
          <p:cNvSpPr>
            <a:spLocks noGrp="1"/>
          </p:cNvSpPr>
          <p:nvPr>
            <p:ph type="dt" sz="half" idx="10"/>
          </p:nvPr>
        </p:nvSpPr>
        <p:spPr/>
        <p:txBody>
          <a:bodyPr/>
          <a:lstStyle/>
          <a:p>
            <a:fld id="{E9633A27-5DD6-5A47-9601-A930A1F1DDA2}" type="datetimeFigureOut">
              <a:rPr lang="en-US" smtClean="0"/>
              <a:t>7/19/19</a:t>
            </a:fld>
            <a:endParaRPr lang="en-US"/>
          </a:p>
        </p:txBody>
      </p:sp>
      <p:sp>
        <p:nvSpPr>
          <p:cNvPr id="5" name="Footer Placeholder 4">
            <a:extLst>
              <a:ext uri="{FF2B5EF4-FFF2-40B4-BE49-F238E27FC236}">
                <a16:creationId xmlns:a16="http://schemas.microsoft.com/office/drawing/2014/main" id="{B55CA2CA-48CB-0A43-8966-58B575E55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EEEB12-211F-BB41-B5A3-30AE053D0105}"/>
              </a:ext>
            </a:extLst>
          </p:cNvPr>
          <p:cNvSpPr>
            <a:spLocks noGrp="1"/>
          </p:cNvSpPr>
          <p:nvPr>
            <p:ph type="sldNum" sz="quarter" idx="12"/>
          </p:nvPr>
        </p:nvSpPr>
        <p:spPr/>
        <p:txBody>
          <a:bodyPr/>
          <a:lstStyle/>
          <a:p>
            <a:fld id="{50569B18-EB45-BC48-8BA3-2D770D99DCCF}" type="slidenum">
              <a:rPr lang="en-US" smtClean="0"/>
              <a:t>‹#›</a:t>
            </a:fld>
            <a:endParaRPr lang="en-US"/>
          </a:p>
        </p:txBody>
      </p:sp>
    </p:spTree>
    <p:extLst>
      <p:ext uri="{BB962C8B-B14F-4D97-AF65-F5344CB8AC3E}">
        <p14:creationId xmlns:p14="http://schemas.microsoft.com/office/powerpoint/2010/main" val="2990180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0814E-7CEC-4644-B6AB-B7547FED8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13297-7ADB-9342-9012-7BC9FADE2A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72506-D62D-064E-92DF-E5D6C860EF1F}"/>
              </a:ext>
            </a:extLst>
          </p:cNvPr>
          <p:cNvSpPr>
            <a:spLocks noGrp="1"/>
          </p:cNvSpPr>
          <p:nvPr>
            <p:ph type="dt" sz="half" idx="10"/>
          </p:nvPr>
        </p:nvSpPr>
        <p:spPr/>
        <p:txBody>
          <a:bodyPr/>
          <a:lstStyle/>
          <a:p>
            <a:fld id="{E9633A27-5DD6-5A47-9601-A930A1F1DDA2}" type="datetimeFigureOut">
              <a:rPr lang="en-US" smtClean="0"/>
              <a:t>7/19/19</a:t>
            </a:fld>
            <a:endParaRPr lang="en-US"/>
          </a:p>
        </p:txBody>
      </p:sp>
      <p:sp>
        <p:nvSpPr>
          <p:cNvPr id="5" name="Footer Placeholder 4">
            <a:extLst>
              <a:ext uri="{FF2B5EF4-FFF2-40B4-BE49-F238E27FC236}">
                <a16:creationId xmlns:a16="http://schemas.microsoft.com/office/drawing/2014/main" id="{1D755479-199A-1A42-A846-DDEDBDABA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79710-3BA4-6C42-AAB3-20216EAEF4B2}"/>
              </a:ext>
            </a:extLst>
          </p:cNvPr>
          <p:cNvSpPr>
            <a:spLocks noGrp="1"/>
          </p:cNvSpPr>
          <p:nvPr>
            <p:ph type="sldNum" sz="quarter" idx="12"/>
          </p:nvPr>
        </p:nvSpPr>
        <p:spPr/>
        <p:txBody>
          <a:bodyPr/>
          <a:lstStyle/>
          <a:p>
            <a:fld id="{50569B18-EB45-BC48-8BA3-2D770D99DCCF}" type="slidenum">
              <a:rPr lang="en-US" smtClean="0"/>
              <a:t>‹#›</a:t>
            </a:fld>
            <a:endParaRPr lang="en-US"/>
          </a:p>
        </p:txBody>
      </p:sp>
    </p:spTree>
    <p:extLst>
      <p:ext uri="{BB962C8B-B14F-4D97-AF65-F5344CB8AC3E}">
        <p14:creationId xmlns:p14="http://schemas.microsoft.com/office/powerpoint/2010/main" val="685621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9FF6F-B388-6D42-99BB-1A61E87890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3A35DB-D9E5-4A48-BD00-B233097CFE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FAE69A-182D-8D47-BDF8-BB20DEEF7D9C}"/>
              </a:ext>
            </a:extLst>
          </p:cNvPr>
          <p:cNvSpPr>
            <a:spLocks noGrp="1"/>
          </p:cNvSpPr>
          <p:nvPr>
            <p:ph type="dt" sz="half" idx="10"/>
          </p:nvPr>
        </p:nvSpPr>
        <p:spPr/>
        <p:txBody>
          <a:bodyPr/>
          <a:lstStyle/>
          <a:p>
            <a:fld id="{E9633A27-5DD6-5A47-9601-A930A1F1DDA2}" type="datetimeFigureOut">
              <a:rPr lang="en-US" smtClean="0"/>
              <a:t>7/19/19</a:t>
            </a:fld>
            <a:endParaRPr lang="en-US"/>
          </a:p>
        </p:txBody>
      </p:sp>
      <p:sp>
        <p:nvSpPr>
          <p:cNvPr id="5" name="Footer Placeholder 4">
            <a:extLst>
              <a:ext uri="{FF2B5EF4-FFF2-40B4-BE49-F238E27FC236}">
                <a16:creationId xmlns:a16="http://schemas.microsoft.com/office/drawing/2014/main" id="{E6511C95-5A09-754E-A9D6-5CEDB4692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C8381-35C2-6F4A-816B-0ACB63570FE8}"/>
              </a:ext>
            </a:extLst>
          </p:cNvPr>
          <p:cNvSpPr>
            <a:spLocks noGrp="1"/>
          </p:cNvSpPr>
          <p:nvPr>
            <p:ph type="sldNum" sz="quarter" idx="12"/>
          </p:nvPr>
        </p:nvSpPr>
        <p:spPr/>
        <p:txBody>
          <a:bodyPr/>
          <a:lstStyle/>
          <a:p>
            <a:fld id="{50569B18-EB45-BC48-8BA3-2D770D99DCCF}" type="slidenum">
              <a:rPr lang="en-US" smtClean="0"/>
              <a:t>‹#›</a:t>
            </a:fld>
            <a:endParaRPr lang="en-US"/>
          </a:p>
        </p:txBody>
      </p:sp>
    </p:spTree>
    <p:extLst>
      <p:ext uri="{BB962C8B-B14F-4D97-AF65-F5344CB8AC3E}">
        <p14:creationId xmlns:p14="http://schemas.microsoft.com/office/powerpoint/2010/main" val="3010016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0AE1D-B1CE-DE44-A053-4B332F386D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0B589D-0B22-1A4A-BBCC-1D802F14B3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C06C2-764D-1B48-A5CA-F2E59DD810E7}"/>
              </a:ext>
            </a:extLst>
          </p:cNvPr>
          <p:cNvSpPr>
            <a:spLocks noGrp="1"/>
          </p:cNvSpPr>
          <p:nvPr>
            <p:ph type="dt" sz="half" idx="10"/>
          </p:nvPr>
        </p:nvSpPr>
        <p:spPr/>
        <p:txBody>
          <a:bodyPr/>
          <a:lstStyle/>
          <a:p>
            <a:fld id="{E9633A27-5DD6-5A47-9601-A930A1F1DDA2}" type="datetimeFigureOut">
              <a:rPr lang="en-US" smtClean="0"/>
              <a:t>7/19/19</a:t>
            </a:fld>
            <a:endParaRPr lang="en-US"/>
          </a:p>
        </p:txBody>
      </p:sp>
      <p:sp>
        <p:nvSpPr>
          <p:cNvPr id="5" name="Footer Placeholder 4">
            <a:extLst>
              <a:ext uri="{FF2B5EF4-FFF2-40B4-BE49-F238E27FC236}">
                <a16:creationId xmlns:a16="http://schemas.microsoft.com/office/drawing/2014/main" id="{9C89DD44-31B8-B94C-B8FE-C080DC196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380CD6-1E8C-4743-96BD-A31E33B9C2DA}"/>
              </a:ext>
            </a:extLst>
          </p:cNvPr>
          <p:cNvSpPr>
            <a:spLocks noGrp="1"/>
          </p:cNvSpPr>
          <p:nvPr>
            <p:ph type="sldNum" sz="quarter" idx="12"/>
          </p:nvPr>
        </p:nvSpPr>
        <p:spPr/>
        <p:txBody>
          <a:bodyPr/>
          <a:lstStyle/>
          <a:p>
            <a:fld id="{50569B18-EB45-BC48-8BA3-2D770D99DCCF}" type="slidenum">
              <a:rPr lang="en-US" smtClean="0"/>
              <a:t>‹#›</a:t>
            </a:fld>
            <a:endParaRPr lang="en-US"/>
          </a:p>
        </p:txBody>
      </p:sp>
    </p:spTree>
    <p:extLst>
      <p:ext uri="{BB962C8B-B14F-4D97-AF65-F5344CB8AC3E}">
        <p14:creationId xmlns:p14="http://schemas.microsoft.com/office/powerpoint/2010/main" val="374206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6934-6763-5448-ABE2-7C28EA3C2D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B0EACA-A8E0-5C4E-9C3C-F1AD36B301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C57BDA-62FB-9941-8A9A-E5DE09F10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5198A3-3C74-6D48-B4AE-27193CB37C64}"/>
              </a:ext>
            </a:extLst>
          </p:cNvPr>
          <p:cNvSpPr>
            <a:spLocks noGrp="1"/>
          </p:cNvSpPr>
          <p:nvPr>
            <p:ph type="dt" sz="half" idx="10"/>
          </p:nvPr>
        </p:nvSpPr>
        <p:spPr/>
        <p:txBody>
          <a:bodyPr/>
          <a:lstStyle/>
          <a:p>
            <a:fld id="{E9633A27-5DD6-5A47-9601-A930A1F1DDA2}" type="datetimeFigureOut">
              <a:rPr lang="en-US" smtClean="0"/>
              <a:t>7/19/19</a:t>
            </a:fld>
            <a:endParaRPr lang="en-US"/>
          </a:p>
        </p:txBody>
      </p:sp>
      <p:sp>
        <p:nvSpPr>
          <p:cNvPr id="6" name="Footer Placeholder 5">
            <a:extLst>
              <a:ext uri="{FF2B5EF4-FFF2-40B4-BE49-F238E27FC236}">
                <a16:creationId xmlns:a16="http://schemas.microsoft.com/office/drawing/2014/main" id="{4F105513-DDA3-524A-B2B6-526C1100C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B0873A-9385-9044-8E5D-C3FFCC1B18EB}"/>
              </a:ext>
            </a:extLst>
          </p:cNvPr>
          <p:cNvSpPr>
            <a:spLocks noGrp="1"/>
          </p:cNvSpPr>
          <p:nvPr>
            <p:ph type="sldNum" sz="quarter" idx="12"/>
          </p:nvPr>
        </p:nvSpPr>
        <p:spPr/>
        <p:txBody>
          <a:bodyPr/>
          <a:lstStyle/>
          <a:p>
            <a:fld id="{50569B18-EB45-BC48-8BA3-2D770D99DCCF}" type="slidenum">
              <a:rPr lang="en-US" smtClean="0"/>
              <a:t>‹#›</a:t>
            </a:fld>
            <a:endParaRPr lang="en-US"/>
          </a:p>
        </p:txBody>
      </p:sp>
    </p:spTree>
    <p:extLst>
      <p:ext uri="{BB962C8B-B14F-4D97-AF65-F5344CB8AC3E}">
        <p14:creationId xmlns:p14="http://schemas.microsoft.com/office/powerpoint/2010/main" val="2297827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A586-70C2-8444-9CD4-49F06A3EFE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60B652-D3CF-C04F-88F2-034EC0495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972103-B298-9D45-B804-8A349E2C31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0B507-977F-694C-BEF6-16A4FC9E1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296B66-31A0-EB44-B80A-6438AA01AA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CCC2D-C14A-6A43-9C4B-0A98A4640B5E}"/>
              </a:ext>
            </a:extLst>
          </p:cNvPr>
          <p:cNvSpPr>
            <a:spLocks noGrp="1"/>
          </p:cNvSpPr>
          <p:nvPr>
            <p:ph type="dt" sz="half" idx="10"/>
          </p:nvPr>
        </p:nvSpPr>
        <p:spPr/>
        <p:txBody>
          <a:bodyPr/>
          <a:lstStyle/>
          <a:p>
            <a:fld id="{E9633A27-5DD6-5A47-9601-A930A1F1DDA2}" type="datetimeFigureOut">
              <a:rPr lang="en-US" smtClean="0"/>
              <a:t>7/19/19</a:t>
            </a:fld>
            <a:endParaRPr lang="en-US"/>
          </a:p>
        </p:txBody>
      </p:sp>
      <p:sp>
        <p:nvSpPr>
          <p:cNvPr id="8" name="Footer Placeholder 7">
            <a:extLst>
              <a:ext uri="{FF2B5EF4-FFF2-40B4-BE49-F238E27FC236}">
                <a16:creationId xmlns:a16="http://schemas.microsoft.com/office/drawing/2014/main" id="{BD0F7EE0-FBD6-4547-96E8-12E5092D6C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FF048D-F6FD-2146-9D23-5C2A0AB16745}"/>
              </a:ext>
            </a:extLst>
          </p:cNvPr>
          <p:cNvSpPr>
            <a:spLocks noGrp="1"/>
          </p:cNvSpPr>
          <p:nvPr>
            <p:ph type="sldNum" sz="quarter" idx="12"/>
          </p:nvPr>
        </p:nvSpPr>
        <p:spPr/>
        <p:txBody>
          <a:bodyPr/>
          <a:lstStyle/>
          <a:p>
            <a:fld id="{50569B18-EB45-BC48-8BA3-2D770D99DCCF}" type="slidenum">
              <a:rPr lang="en-US" smtClean="0"/>
              <a:t>‹#›</a:t>
            </a:fld>
            <a:endParaRPr lang="en-US"/>
          </a:p>
        </p:txBody>
      </p:sp>
    </p:spTree>
    <p:extLst>
      <p:ext uri="{BB962C8B-B14F-4D97-AF65-F5344CB8AC3E}">
        <p14:creationId xmlns:p14="http://schemas.microsoft.com/office/powerpoint/2010/main" val="3526321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23C8-3CAE-E446-992B-65E6CACE12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9B6C15-265E-C243-AF87-21638136CB96}"/>
              </a:ext>
            </a:extLst>
          </p:cNvPr>
          <p:cNvSpPr>
            <a:spLocks noGrp="1"/>
          </p:cNvSpPr>
          <p:nvPr>
            <p:ph type="dt" sz="half" idx="10"/>
          </p:nvPr>
        </p:nvSpPr>
        <p:spPr/>
        <p:txBody>
          <a:bodyPr/>
          <a:lstStyle/>
          <a:p>
            <a:fld id="{E9633A27-5DD6-5A47-9601-A930A1F1DDA2}" type="datetimeFigureOut">
              <a:rPr lang="en-US" smtClean="0"/>
              <a:t>7/19/19</a:t>
            </a:fld>
            <a:endParaRPr lang="en-US"/>
          </a:p>
        </p:txBody>
      </p:sp>
      <p:sp>
        <p:nvSpPr>
          <p:cNvPr id="4" name="Footer Placeholder 3">
            <a:extLst>
              <a:ext uri="{FF2B5EF4-FFF2-40B4-BE49-F238E27FC236}">
                <a16:creationId xmlns:a16="http://schemas.microsoft.com/office/drawing/2014/main" id="{51D975C3-6C82-0B4C-9ECA-F8817EBA8B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3B001-405E-9D46-B435-0D6905E1273D}"/>
              </a:ext>
            </a:extLst>
          </p:cNvPr>
          <p:cNvSpPr>
            <a:spLocks noGrp="1"/>
          </p:cNvSpPr>
          <p:nvPr>
            <p:ph type="sldNum" sz="quarter" idx="12"/>
          </p:nvPr>
        </p:nvSpPr>
        <p:spPr/>
        <p:txBody>
          <a:bodyPr/>
          <a:lstStyle/>
          <a:p>
            <a:fld id="{50569B18-EB45-BC48-8BA3-2D770D99DCCF}" type="slidenum">
              <a:rPr lang="en-US" smtClean="0"/>
              <a:t>‹#›</a:t>
            </a:fld>
            <a:endParaRPr lang="en-US"/>
          </a:p>
        </p:txBody>
      </p:sp>
    </p:spTree>
    <p:extLst>
      <p:ext uri="{BB962C8B-B14F-4D97-AF65-F5344CB8AC3E}">
        <p14:creationId xmlns:p14="http://schemas.microsoft.com/office/powerpoint/2010/main" val="3355527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B22E9-C147-0549-92D6-ED79E6B7A34B}"/>
              </a:ext>
            </a:extLst>
          </p:cNvPr>
          <p:cNvSpPr>
            <a:spLocks noGrp="1"/>
          </p:cNvSpPr>
          <p:nvPr>
            <p:ph type="dt" sz="half" idx="10"/>
          </p:nvPr>
        </p:nvSpPr>
        <p:spPr/>
        <p:txBody>
          <a:bodyPr/>
          <a:lstStyle/>
          <a:p>
            <a:fld id="{E9633A27-5DD6-5A47-9601-A930A1F1DDA2}" type="datetimeFigureOut">
              <a:rPr lang="en-US" smtClean="0"/>
              <a:t>7/19/19</a:t>
            </a:fld>
            <a:endParaRPr lang="en-US"/>
          </a:p>
        </p:txBody>
      </p:sp>
      <p:sp>
        <p:nvSpPr>
          <p:cNvPr id="3" name="Footer Placeholder 2">
            <a:extLst>
              <a:ext uri="{FF2B5EF4-FFF2-40B4-BE49-F238E27FC236}">
                <a16:creationId xmlns:a16="http://schemas.microsoft.com/office/drawing/2014/main" id="{BB34FCFA-2EC1-5A40-B5E9-8FD73F491F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9C6D36-DEC3-3E4B-BF3E-74BA5DF2E431}"/>
              </a:ext>
            </a:extLst>
          </p:cNvPr>
          <p:cNvSpPr>
            <a:spLocks noGrp="1"/>
          </p:cNvSpPr>
          <p:nvPr>
            <p:ph type="sldNum" sz="quarter" idx="12"/>
          </p:nvPr>
        </p:nvSpPr>
        <p:spPr/>
        <p:txBody>
          <a:bodyPr/>
          <a:lstStyle/>
          <a:p>
            <a:fld id="{50569B18-EB45-BC48-8BA3-2D770D99DCCF}" type="slidenum">
              <a:rPr lang="en-US" smtClean="0"/>
              <a:t>‹#›</a:t>
            </a:fld>
            <a:endParaRPr lang="en-US"/>
          </a:p>
        </p:txBody>
      </p:sp>
    </p:spTree>
    <p:extLst>
      <p:ext uri="{BB962C8B-B14F-4D97-AF65-F5344CB8AC3E}">
        <p14:creationId xmlns:p14="http://schemas.microsoft.com/office/powerpoint/2010/main" val="326511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BDC2-ADAC-5D46-8BE7-7D7B8D25A4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64C10D-0D15-7148-B193-27BE0072F6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54E83E-DE50-D54C-9D1B-67A8CDF1E3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9C1FD6-95CB-D64B-A917-40ABA36600BC}"/>
              </a:ext>
            </a:extLst>
          </p:cNvPr>
          <p:cNvSpPr>
            <a:spLocks noGrp="1"/>
          </p:cNvSpPr>
          <p:nvPr>
            <p:ph type="dt" sz="half" idx="10"/>
          </p:nvPr>
        </p:nvSpPr>
        <p:spPr/>
        <p:txBody>
          <a:bodyPr/>
          <a:lstStyle/>
          <a:p>
            <a:fld id="{E9633A27-5DD6-5A47-9601-A930A1F1DDA2}" type="datetimeFigureOut">
              <a:rPr lang="en-US" smtClean="0"/>
              <a:t>7/19/19</a:t>
            </a:fld>
            <a:endParaRPr lang="en-US"/>
          </a:p>
        </p:txBody>
      </p:sp>
      <p:sp>
        <p:nvSpPr>
          <p:cNvPr id="6" name="Footer Placeholder 5">
            <a:extLst>
              <a:ext uri="{FF2B5EF4-FFF2-40B4-BE49-F238E27FC236}">
                <a16:creationId xmlns:a16="http://schemas.microsoft.com/office/drawing/2014/main" id="{66AD5496-8075-9641-A3FC-926F85611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34A7AA-F707-2849-BE7A-FA7B5DD35C39}"/>
              </a:ext>
            </a:extLst>
          </p:cNvPr>
          <p:cNvSpPr>
            <a:spLocks noGrp="1"/>
          </p:cNvSpPr>
          <p:nvPr>
            <p:ph type="sldNum" sz="quarter" idx="12"/>
          </p:nvPr>
        </p:nvSpPr>
        <p:spPr/>
        <p:txBody>
          <a:bodyPr/>
          <a:lstStyle/>
          <a:p>
            <a:fld id="{50569B18-EB45-BC48-8BA3-2D770D99DCCF}" type="slidenum">
              <a:rPr lang="en-US" smtClean="0"/>
              <a:t>‹#›</a:t>
            </a:fld>
            <a:endParaRPr lang="en-US"/>
          </a:p>
        </p:txBody>
      </p:sp>
    </p:spTree>
    <p:extLst>
      <p:ext uri="{BB962C8B-B14F-4D97-AF65-F5344CB8AC3E}">
        <p14:creationId xmlns:p14="http://schemas.microsoft.com/office/powerpoint/2010/main" val="4187917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2CCC-3D6D-D84A-8405-7482C919A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301A34-2AE3-F044-864A-3748F48DD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CF5F56-FF3A-804A-9EA9-D17056727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DE58FD-4A01-E845-A1DE-E7256FCDED0F}"/>
              </a:ext>
            </a:extLst>
          </p:cNvPr>
          <p:cNvSpPr>
            <a:spLocks noGrp="1"/>
          </p:cNvSpPr>
          <p:nvPr>
            <p:ph type="dt" sz="half" idx="10"/>
          </p:nvPr>
        </p:nvSpPr>
        <p:spPr/>
        <p:txBody>
          <a:bodyPr/>
          <a:lstStyle/>
          <a:p>
            <a:fld id="{E9633A27-5DD6-5A47-9601-A930A1F1DDA2}" type="datetimeFigureOut">
              <a:rPr lang="en-US" smtClean="0"/>
              <a:t>7/19/19</a:t>
            </a:fld>
            <a:endParaRPr lang="en-US"/>
          </a:p>
        </p:txBody>
      </p:sp>
      <p:sp>
        <p:nvSpPr>
          <p:cNvPr id="6" name="Footer Placeholder 5">
            <a:extLst>
              <a:ext uri="{FF2B5EF4-FFF2-40B4-BE49-F238E27FC236}">
                <a16:creationId xmlns:a16="http://schemas.microsoft.com/office/drawing/2014/main" id="{AED8BF1D-EC8A-5444-85DA-BCB255EC3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908020-03C9-B544-9E6E-99D36B3EFAC5}"/>
              </a:ext>
            </a:extLst>
          </p:cNvPr>
          <p:cNvSpPr>
            <a:spLocks noGrp="1"/>
          </p:cNvSpPr>
          <p:nvPr>
            <p:ph type="sldNum" sz="quarter" idx="12"/>
          </p:nvPr>
        </p:nvSpPr>
        <p:spPr/>
        <p:txBody>
          <a:bodyPr/>
          <a:lstStyle/>
          <a:p>
            <a:fld id="{50569B18-EB45-BC48-8BA3-2D770D99DCCF}" type="slidenum">
              <a:rPr lang="en-US" smtClean="0"/>
              <a:t>‹#›</a:t>
            </a:fld>
            <a:endParaRPr lang="en-US"/>
          </a:p>
        </p:txBody>
      </p:sp>
    </p:spTree>
    <p:extLst>
      <p:ext uri="{BB962C8B-B14F-4D97-AF65-F5344CB8AC3E}">
        <p14:creationId xmlns:p14="http://schemas.microsoft.com/office/powerpoint/2010/main" val="68497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3192BC-8859-2240-8C11-EEA889B2E8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D576DD-E2F0-514B-83E8-6E27001747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8F22D-3565-7042-8FEE-E84F9B18BD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633A27-5DD6-5A47-9601-A930A1F1DDA2}" type="datetimeFigureOut">
              <a:rPr lang="en-US" smtClean="0"/>
              <a:t>7/19/19</a:t>
            </a:fld>
            <a:endParaRPr lang="en-US"/>
          </a:p>
        </p:txBody>
      </p:sp>
      <p:sp>
        <p:nvSpPr>
          <p:cNvPr id="5" name="Footer Placeholder 4">
            <a:extLst>
              <a:ext uri="{FF2B5EF4-FFF2-40B4-BE49-F238E27FC236}">
                <a16:creationId xmlns:a16="http://schemas.microsoft.com/office/drawing/2014/main" id="{26E74FFD-6626-D242-8A93-85AC94F118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C557CA-30FF-D64C-A0C7-503809D04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69B18-EB45-BC48-8BA3-2D770D99DCCF}" type="slidenum">
              <a:rPr lang="en-US" smtClean="0"/>
              <a:t>‹#›</a:t>
            </a:fld>
            <a:endParaRPr lang="en-US"/>
          </a:p>
        </p:txBody>
      </p:sp>
    </p:spTree>
    <p:extLst>
      <p:ext uri="{BB962C8B-B14F-4D97-AF65-F5344CB8AC3E}">
        <p14:creationId xmlns:p14="http://schemas.microsoft.com/office/powerpoint/2010/main" val="1868399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hyperlink" Target="https://pdfs.semanticscholar.org/62f6/293110a85275067c0f0567729ea855977307.pdf"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069429-A32C-2140-ABA2-EE81AB15835D}"/>
              </a:ext>
            </a:extLst>
          </p:cNvPr>
          <p:cNvSpPr/>
          <p:nvPr/>
        </p:nvSpPr>
        <p:spPr>
          <a:xfrm>
            <a:off x="890651" y="2105561"/>
            <a:ext cx="9547760" cy="1446550"/>
          </a:xfrm>
          <a:prstGeom prst="rect">
            <a:avLst/>
          </a:prstGeom>
        </p:spPr>
        <p:txBody>
          <a:bodyPr wrap="square">
            <a:spAutoFit/>
          </a:bodyPr>
          <a:lstStyle/>
          <a:p>
            <a:r>
              <a:rPr lang="en-US" sz="4000" b="1" dirty="0"/>
              <a:t>Final Project – Jithendra Seneviratne  </a:t>
            </a:r>
          </a:p>
          <a:p>
            <a:endParaRPr lang="en-US" sz="2800" b="1" dirty="0"/>
          </a:p>
          <a:p>
            <a:endParaRPr lang="en-US" sz="2000" dirty="0"/>
          </a:p>
        </p:txBody>
      </p:sp>
      <p:sp>
        <p:nvSpPr>
          <p:cNvPr id="5" name="Rectangle 4">
            <a:extLst>
              <a:ext uri="{FF2B5EF4-FFF2-40B4-BE49-F238E27FC236}">
                <a16:creationId xmlns:a16="http://schemas.microsoft.com/office/drawing/2014/main" id="{ADAC68B1-6B7B-2745-9356-2B8900D2E9E1}"/>
              </a:ext>
            </a:extLst>
          </p:cNvPr>
          <p:cNvSpPr/>
          <p:nvPr/>
        </p:nvSpPr>
        <p:spPr>
          <a:xfrm>
            <a:off x="890651" y="4645576"/>
            <a:ext cx="9547760" cy="830997"/>
          </a:xfrm>
          <a:prstGeom prst="rect">
            <a:avLst/>
          </a:prstGeom>
        </p:spPr>
        <p:txBody>
          <a:bodyPr wrap="square">
            <a:spAutoFit/>
          </a:bodyPr>
          <a:lstStyle/>
          <a:p>
            <a:r>
              <a:rPr lang="en-US" sz="2400" b="1" i="1" dirty="0"/>
              <a:t>An Exploration of Collaborative Filtering Model Performance Based on Sparsity, Learning Weights and Rating Variance.</a:t>
            </a:r>
            <a:endParaRPr lang="en-US" sz="2000" dirty="0"/>
          </a:p>
        </p:txBody>
      </p:sp>
      <p:sp>
        <p:nvSpPr>
          <p:cNvPr id="7" name="Rectangle 6">
            <a:extLst>
              <a:ext uri="{FF2B5EF4-FFF2-40B4-BE49-F238E27FC236}">
                <a16:creationId xmlns:a16="http://schemas.microsoft.com/office/drawing/2014/main" id="{F3E2BCC2-D3B7-FD47-B964-5EBC4464765E}"/>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920E07D9-7AEC-784D-A9AB-1D246149BB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4286700"/>
      </p:ext>
    </p:extLst>
  </p:cSld>
  <p:clrMapOvr>
    <a:masterClrMapping/>
  </p:clrMapOvr>
  <mc:AlternateContent xmlns:mc="http://schemas.openxmlformats.org/markup-compatibility/2006">
    <mc:Choice xmlns:p14="http://schemas.microsoft.com/office/powerpoint/2010/main" Requires="p14">
      <p:transition spd="slow" p14:dur="2000" advTm="11983"/>
    </mc:Choice>
    <mc:Fallback>
      <p:transition spd="slow" advTm="11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9D4235-62EA-B54E-863F-8549CF2D002A}"/>
              </a:ext>
            </a:extLst>
          </p:cNvPr>
          <p:cNvPicPr>
            <a:picLocks noChangeAspect="1"/>
          </p:cNvPicPr>
          <p:nvPr/>
        </p:nvPicPr>
        <p:blipFill>
          <a:blip r:embed="rId2"/>
          <a:stretch>
            <a:fillRect/>
          </a:stretch>
        </p:blipFill>
        <p:spPr>
          <a:xfrm>
            <a:off x="1554163" y="4728049"/>
            <a:ext cx="7556500" cy="1384300"/>
          </a:xfrm>
          <a:prstGeom prst="rect">
            <a:avLst/>
          </a:prstGeom>
        </p:spPr>
      </p:pic>
      <p:pic>
        <p:nvPicPr>
          <p:cNvPr id="7" name="Picture 6">
            <a:extLst>
              <a:ext uri="{FF2B5EF4-FFF2-40B4-BE49-F238E27FC236}">
                <a16:creationId xmlns:a16="http://schemas.microsoft.com/office/drawing/2014/main" id="{7B9339D7-5547-BF40-A859-B423B34F9305}"/>
              </a:ext>
            </a:extLst>
          </p:cNvPr>
          <p:cNvPicPr>
            <a:picLocks noChangeAspect="1"/>
          </p:cNvPicPr>
          <p:nvPr/>
        </p:nvPicPr>
        <p:blipFill>
          <a:blip r:embed="rId3"/>
          <a:stretch>
            <a:fillRect/>
          </a:stretch>
        </p:blipFill>
        <p:spPr>
          <a:xfrm>
            <a:off x="1554163" y="1104900"/>
            <a:ext cx="6083300" cy="2819400"/>
          </a:xfrm>
          <a:prstGeom prst="rect">
            <a:avLst/>
          </a:prstGeom>
        </p:spPr>
      </p:pic>
      <p:sp>
        <p:nvSpPr>
          <p:cNvPr id="8" name="Rectangle 7">
            <a:extLst>
              <a:ext uri="{FF2B5EF4-FFF2-40B4-BE49-F238E27FC236}">
                <a16:creationId xmlns:a16="http://schemas.microsoft.com/office/drawing/2014/main" id="{0BA11906-F611-C041-9A15-0ED5F757C10E}"/>
              </a:ext>
            </a:extLst>
          </p:cNvPr>
          <p:cNvSpPr/>
          <p:nvPr/>
        </p:nvSpPr>
        <p:spPr>
          <a:xfrm>
            <a:off x="355446" y="376319"/>
            <a:ext cx="2544799" cy="461665"/>
          </a:xfrm>
          <a:prstGeom prst="rect">
            <a:avLst/>
          </a:prstGeom>
        </p:spPr>
        <p:txBody>
          <a:bodyPr wrap="none">
            <a:spAutoFit/>
          </a:bodyPr>
          <a:lstStyle/>
          <a:p>
            <a:r>
              <a:rPr lang="en-US" sz="2400" b="1" u="sng" dirty="0"/>
              <a:t>Rating Only Stouts</a:t>
            </a:r>
          </a:p>
        </p:txBody>
      </p:sp>
      <p:sp>
        <p:nvSpPr>
          <p:cNvPr id="10" name="Rectangle 9">
            <a:extLst>
              <a:ext uri="{FF2B5EF4-FFF2-40B4-BE49-F238E27FC236}">
                <a16:creationId xmlns:a16="http://schemas.microsoft.com/office/drawing/2014/main" id="{4A80EFBA-B10A-D14F-A915-C87AEA3D29D6}"/>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772049"/>
      </p:ext>
    </p:extLst>
  </p:cSld>
  <p:clrMapOvr>
    <a:masterClrMapping/>
  </p:clrMapOvr>
  <mc:AlternateContent xmlns:mc="http://schemas.openxmlformats.org/markup-compatibility/2006" xmlns:p14="http://schemas.microsoft.com/office/powerpoint/2010/main">
    <mc:Choice Requires="p14">
      <p:transition spd="slow" p14:dur="2000" advTm="1287"/>
    </mc:Choice>
    <mc:Fallback xmlns="">
      <p:transition spd="slow" advTm="12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26BC99-DC2B-2248-AC06-03126A8BABCF}"/>
              </a:ext>
            </a:extLst>
          </p:cNvPr>
          <p:cNvPicPr>
            <a:picLocks noChangeAspect="1"/>
          </p:cNvPicPr>
          <p:nvPr/>
        </p:nvPicPr>
        <p:blipFill>
          <a:blip r:embed="rId2"/>
          <a:stretch>
            <a:fillRect/>
          </a:stretch>
        </p:blipFill>
        <p:spPr>
          <a:xfrm>
            <a:off x="3492500" y="1209675"/>
            <a:ext cx="4665663" cy="3181134"/>
          </a:xfrm>
          <a:prstGeom prst="rect">
            <a:avLst/>
          </a:prstGeom>
        </p:spPr>
      </p:pic>
      <p:pic>
        <p:nvPicPr>
          <p:cNvPr id="7" name="Picture 6">
            <a:extLst>
              <a:ext uri="{FF2B5EF4-FFF2-40B4-BE49-F238E27FC236}">
                <a16:creationId xmlns:a16="http://schemas.microsoft.com/office/drawing/2014/main" id="{ED6221A2-F251-F94F-AD28-C047395677B4}"/>
              </a:ext>
            </a:extLst>
          </p:cNvPr>
          <p:cNvPicPr>
            <a:picLocks noChangeAspect="1"/>
          </p:cNvPicPr>
          <p:nvPr/>
        </p:nvPicPr>
        <p:blipFill>
          <a:blip r:embed="rId3"/>
          <a:stretch>
            <a:fillRect/>
          </a:stretch>
        </p:blipFill>
        <p:spPr>
          <a:xfrm>
            <a:off x="4381500" y="4576546"/>
            <a:ext cx="3429000" cy="1769807"/>
          </a:xfrm>
          <a:prstGeom prst="rect">
            <a:avLst/>
          </a:prstGeom>
        </p:spPr>
      </p:pic>
      <p:sp>
        <p:nvSpPr>
          <p:cNvPr id="3" name="TextBox 2">
            <a:extLst>
              <a:ext uri="{FF2B5EF4-FFF2-40B4-BE49-F238E27FC236}">
                <a16:creationId xmlns:a16="http://schemas.microsoft.com/office/drawing/2014/main" id="{81350BCF-4447-2A4C-937E-FCE63D757718}"/>
              </a:ext>
            </a:extLst>
          </p:cNvPr>
          <p:cNvSpPr txBox="1"/>
          <p:nvPr/>
        </p:nvSpPr>
        <p:spPr>
          <a:xfrm>
            <a:off x="590981" y="378678"/>
            <a:ext cx="4295343" cy="461665"/>
          </a:xfrm>
          <a:prstGeom prst="rect">
            <a:avLst/>
          </a:prstGeom>
          <a:noFill/>
        </p:spPr>
        <p:txBody>
          <a:bodyPr wrap="square" rtlCol="0">
            <a:spAutoFit/>
          </a:bodyPr>
          <a:lstStyle/>
          <a:p>
            <a:r>
              <a:rPr lang="en-US" sz="2400" b="1" dirty="0"/>
              <a:t>Personalization and Coverage</a:t>
            </a:r>
          </a:p>
        </p:txBody>
      </p:sp>
      <p:sp>
        <p:nvSpPr>
          <p:cNvPr id="10" name="Rectangle 9">
            <a:extLst>
              <a:ext uri="{FF2B5EF4-FFF2-40B4-BE49-F238E27FC236}">
                <a16:creationId xmlns:a16="http://schemas.microsoft.com/office/drawing/2014/main" id="{1F500FDD-8916-3E4C-A36D-16D2D4C2CE9E}"/>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995303"/>
      </p:ext>
    </p:extLst>
  </p:cSld>
  <p:clrMapOvr>
    <a:masterClrMapping/>
  </p:clrMapOvr>
  <mc:AlternateContent xmlns:mc="http://schemas.openxmlformats.org/markup-compatibility/2006" xmlns:p14="http://schemas.microsoft.com/office/powerpoint/2010/main">
    <mc:Choice Requires="p14">
      <p:transition spd="slow" p14:dur="2000" advTm="5478"/>
    </mc:Choice>
    <mc:Fallback xmlns="">
      <p:transition spd="slow" advTm="54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C7666C-7EAC-994E-A655-E80DE66569DD}"/>
              </a:ext>
            </a:extLst>
          </p:cNvPr>
          <p:cNvSpPr/>
          <p:nvPr/>
        </p:nvSpPr>
        <p:spPr>
          <a:xfrm>
            <a:off x="1042987" y="742950"/>
            <a:ext cx="9729787" cy="3508653"/>
          </a:xfrm>
          <a:prstGeom prst="rect">
            <a:avLst/>
          </a:prstGeom>
        </p:spPr>
        <p:txBody>
          <a:bodyPr wrap="square">
            <a:spAutoFit/>
          </a:bodyPr>
          <a:lstStyle/>
          <a:p>
            <a:r>
              <a:rPr lang="en-US" sz="2400" b="1" dirty="0"/>
              <a:t>Summary</a:t>
            </a:r>
          </a:p>
          <a:p>
            <a:endParaRPr lang="en-US" dirty="0"/>
          </a:p>
          <a:p>
            <a:pPr marL="285750" indent="-285750">
              <a:buFont typeface="Arial" panose="020B0604020202020204" pitchFamily="34" charset="0"/>
              <a:buChar char="•"/>
            </a:pPr>
            <a:r>
              <a:rPr lang="en-US" sz="2000" dirty="0"/>
              <a:t>Sparsity affects our models but so does variance of ratings. Since our Beer data had low variance, the RMSE was naturally lower, irrespective of the model. The Baseline model did not seem to do well with high variance.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All models seemed to be influenced by the fact that (apparently) those who liked pale ales also enjoyed stouts!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Finally we can tell that a fewer number of weights (10) is better than a higher number (20)</a:t>
            </a:r>
          </a:p>
        </p:txBody>
      </p:sp>
      <p:sp>
        <p:nvSpPr>
          <p:cNvPr id="5" name="Rectangle 4">
            <a:extLst>
              <a:ext uri="{FF2B5EF4-FFF2-40B4-BE49-F238E27FC236}">
                <a16:creationId xmlns:a16="http://schemas.microsoft.com/office/drawing/2014/main" id="{84C80346-C90F-FB4D-A078-B44A02591A70}"/>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044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0C1DF0-3651-DC4B-BEEB-679C568400A6}"/>
              </a:ext>
            </a:extLst>
          </p:cNvPr>
          <p:cNvSpPr/>
          <p:nvPr/>
        </p:nvSpPr>
        <p:spPr>
          <a:xfrm>
            <a:off x="1114609" y="518908"/>
            <a:ext cx="8729477" cy="5404685"/>
          </a:xfrm>
          <a:prstGeom prst="rect">
            <a:avLst/>
          </a:prstGeom>
        </p:spPr>
        <p:txBody>
          <a:bodyPr wrap="square">
            <a:spAutoFit/>
          </a:bodyPr>
          <a:lstStyle/>
          <a:p>
            <a:pPr>
              <a:lnSpc>
                <a:spcPct val="150000"/>
              </a:lnSpc>
            </a:pPr>
            <a:r>
              <a:rPr lang="en-US" sz="2000" b="1" dirty="0"/>
              <a:t>Data:</a:t>
            </a:r>
          </a:p>
          <a:p>
            <a:pPr>
              <a:lnSpc>
                <a:spcPct val="150000"/>
              </a:lnSpc>
            </a:pPr>
            <a:r>
              <a:rPr lang="en-US" dirty="0"/>
              <a:t>Beer Recommender Data: https://</a:t>
            </a:r>
            <a:r>
              <a:rPr lang="en-US" dirty="0" err="1"/>
              <a:t>snap.stanford.edu</a:t>
            </a:r>
            <a:r>
              <a:rPr lang="en-US" dirty="0"/>
              <a:t>/data/web-</a:t>
            </a:r>
            <a:r>
              <a:rPr lang="en-US" dirty="0" err="1"/>
              <a:t>BeerAdvocate.html</a:t>
            </a:r>
            <a:r>
              <a:rPr lang="en-US" dirty="0"/>
              <a:t> </a:t>
            </a:r>
          </a:p>
          <a:p>
            <a:pPr>
              <a:lnSpc>
                <a:spcPct val="150000"/>
              </a:lnSpc>
            </a:pPr>
            <a:r>
              <a:rPr lang="en-US" dirty="0"/>
              <a:t>Jester dataset: http://</a:t>
            </a:r>
            <a:r>
              <a:rPr lang="en-US" dirty="0" err="1"/>
              <a:t>eigentaste.berkeley.edu</a:t>
            </a:r>
            <a:r>
              <a:rPr lang="en-US" dirty="0"/>
              <a:t>/</a:t>
            </a:r>
            <a:r>
              <a:rPr lang="en-US" dirty="0" err="1"/>
              <a:t>about.html</a:t>
            </a:r>
            <a:endParaRPr lang="en-US" dirty="0"/>
          </a:p>
          <a:p>
            <a:endParaRPr lang="en-US" dirty="0"/>
          </a:p>
          <a:p>
            <a:pPr>
              <a:lnSpc>
                <a:spcPct val="150000"/>
              </a:lnSpc>
            </a:pPr>
            <a:r>
              <a:rPr lang="en-US" sz="2000" b="1" dirty="0"/>
              <a:t>Objectives:</a:t>
            </a:r>
          </a:p>
          <a:p>
            <a:pPr marL="171450" indent="-171450">
              <a:lnSpc>
                <a:spcPct val="150000"/>
              </a:lnSpc>
              <a:buFont typeface="Arial" panose="020B0604020202020204" pitchFamily="34" charset="0"/>
              <a:buChar char="•"/>
            </a:pPr>
            <a:r>
              <a:rPr lang="en-US" dirty="0"/>
              <a:t>Use cloud computing for efficiency </a:t>
            </a:r>
          </a:p>
          <a:p>
            <a:pPr marL="171450" indent="-171450">
              <a:lnSpc>
                <a:spcPct val="150000"/>
              </a:lnSpc>
              <a:buFont typeface="Arial" panose="020B0604020202020204" pitchFamily="34" charset="0"/>
              <a:buChar char="•"/>
            </a:pPr>
            <a:r>
              <a:rPr lang="en-US" dirty="0"/>
              <a:t>Check sparsity of both datasets</a:t>
            </a:r>
          </a:p>
          <a:p>
            <a:pPr marL="171450" indent="-171450">
              <a:lnSpc>
                <a:spcPct val="150000"/>
              </a:lnSpc>
              <a:buFont typeface="Arial" panose="020B0604020202020204" pitchFamily="34" charset="0"/>
              <a:buChar char="•"/>
            </a:pPr>
            <a:r>
              <a:rPr lang="en-US" dirty="0"/>
              <a:t>Look at ideal number of weights for different datasets using Apache Spark</a:t>
            </a:r>
          </a:p>
          <a:p>
            <a:pPr marL="171450" indent="-171450">
              <a:lnSpc>
                <a:spcPct val="150000"/>
              </a:lnSpc>
              <a:buFont typeface="Arial" panose="020B0604020202020204" pitchFamily="34" charset="0"/>
              <a:buChar char="•"/>
            </a:pPr>
            <a:r>
              <a:rPr lang="en-US" dirty="0"/>
              <a:t>Use different models in the Surprise package to decide ideal algorithm (using RMSE)</a:t>
            </a:r>
          </a:p>
          <a:p>
            <a:pPr marL="171450" indent="-171450">
              <a:lnSpc>
                <a:spcPct val="150000"/>
              </a:lnSpc>
              <a:buFont typeface="Arial" panose="020B0604020202020204" pitchFamily="34" charset="0"/>
              <a:buChar char="•"/>
            </a:pPr>
            <a:r>
              <a:rPr lang="en-US" dirty="0"/>
              <a:t>Compare model performance with levels of sparsity</a:t>
            </a:r>
          </a:p>
          <a:p>
            <a:pPr marL="171450" indent="-171450">
              <a:lnSpc>
                <a:spcPct val="150000"/>
              </a:lnSpc>
              <a:buFont typeface="Arial" panose="020B0604020202020204" pitchFamily="34" charset="0"/>
              <a:buChar char="•"/>
            </a:pPr>
            <a:r>
              <a:rPr lang="en-US" dirty="0"/>
              <a:t>Fabricate user (myself) and see predictions on my ratings (using different models)</a:t>
            </a:r>
          </a:p>
          <a:p>
            <a:pPr marL="171450" indent="-171450">
              <a:lnSpc>
                <a:spcPct val="150000"/>
              </a:lnSpc>
              <a:buFont typeface="Arial" panose="020B0604020202020204" pitchFamily="34" charset="0"/>
              <a:buChar char="•"/>
            </a:pPr>
            <a:r>
              <a:rPr lang="en-US" dirty="0"/>
              <a:t>Look at performance metrics other than RMSE by tuning the minimum number of ratings (manipulating sparsity)</a:t>
            </a:r>
          </a:p>
        </p:txBody>
      </p:sp>
      <p:sp>
        <p:nvSpPr>
          <p:cNvPr id="6" name="Rectangle 5">
            <a:extLst>
              <a:ext uri="{FF2B5EF4-FFF2-40B4-BE49-F238E27FC236}">
                <a16:creationId xmlns:a16="http://schemas.microsoft.com/office/drawing/2014/main" id="{8FBBB387-716B-3348-9AB1-B427929D778B}"/>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19DD776E-0B46-B944-862C-AD0B652F08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08063339"/>
      </p:ext>
    </p:extLst>
  </p:cSld>
  <p:clrMapOvr>
    <a:masterClrMapping/>
  </p:clrMapOvr>
  <mc:AlternateContent xmlns:mc="http://schemas.openxmlformats.org/markup-compatibility/2006">
    <mc:Choice xmlns:p14="http://schemas.microsoft.com/office/powerpoint/2010/main" Requires="p14">
      <p:transition spd="slow" p14:dur="2000" advTm="75892"/>
    </mc:Choice>
    <mc:Fallback>
      <p:transition spd="slow" advTm="75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CB22A-A842-2B40-B64B-46C9AB15ED31}"/>
              </a:ext>
            </a:extLst>
          </p:cNvPr>
          <p:cNvPicPr>
            <a:picLocks noChangeAspect="1"/>
          </p:cNvPicPr>
          <p:nvPr/>
        </p:nvPicPr>
        <p:blipFill>
          <a:blip r:embed="rId4"/>
          <a:stretch>
            <a:fillRect/>
          </a:stretch>
        </p:blipFill>
        <p:spPr>
          <a:xfrm>
            <a:off x="6113538" y="1300411"/>
            <a:ext cx="4465562" cy="3127535"/>
          </a:xfrm>
          <a:prstGeom prst="rect">
            <a:avLst/>
          </a:prstGeom>
        </p:spPr>
      </p:pic>
      <p:pic>
        <p:nvPicPr>
          <p:cNvPr id="7" name="Picture 6">
            <a:extLst>
              <a:ext uri="{FF2B5EF4-FFF2-40B4-BE49-F238E27FC236}">
                <a16:creationId xmlns:a16="http://schemas.microsoft.com/office/drawing/2014/main" id="{D3ECCC8E-17CB-F64C-A645-AD0CE6429C24}"/>
              </a:ext>
            </a:extLst>
          </p:cNvPr>
          <p:cNvPicPr>
            <a:picLocks noChangeAspect="1"/>
          </p:cNvPicPr>
          <p:nvPr/>
        </p:nvPicPr>
        <p:blipFill>
          <a:blip r:embed="rId5"/>
          <a:stretch>
            <a:fillRect/>
          </a:stretch>
        </p:blipFill>
        <p:spPr>
          <a:xfrm>
            <a:off x="900395" y="1300411"/>
            <a:ext cx="4639941" cy="3087848"/>
          </a:xfrm>
          <a:prstGeom prst="rect">
            <a:avLst/>
          </a:prstGeom>
        </p:spPr>
      </p:pic>
      <p:sp>
        <p:nvSpPr>
          <p:cNvPr id="8" name="TextBox 7">
            <a:extLst>
              <a:ext uri="{FF2B5EF4-FFF2-40B4-BE49-F238E27FC236}">
                <a16:creationId xmlns:a16="http://schemas.microsoft.com/office/drawing/2014/main" id="{59EEA558-062C-BD4C-815C-7ADFC03B835D}"/>
              </a:ext>
            </a:extLst>
          </p:cNvPr>
          <p:cNvSpPr txBox="1"/>
          <p:nvPr/>
        </p:nvSpPr>
        <p:spPr>
          <a:xfrm>
            <a:off x="628649" y="302173"/>
            <a:ext cx="5357813" cy="707886"/>
          </a:xfrm>
          <a:prstGeom prst="rect">
            <a:avLst/>
          </a:prstGeom>
          <a:noFill/>
        </p:spPr>
        <p:txBody>
          <a:bodyPr wrap="square" rtlCol="0">
            <a:spAutoFit/>
          </a:bodyPr>
          <a:lstStyle/>
          <a:p>
            <a:r>
              <a:rPr lang="en-US" sz="2000" b="1" dirty="0"/>
              <a:t>Distribution of Beer And Jester  Rating Counts (Exploring Sparsity)</a:t>
            </a:r>
          </a:p>
        </p:txBody>
      </p:sp>
      <p:pic>
        <p:nvPicPr>
          <p:cNvPr id="10" name="Picture 9">
            <a:extLst>
              <a:ext uri="{FF2B5EF4-FFF2-40B4-BE49-F238E27FC236}">
                <a16:creationId xmlns:a16="http://schemas.microsoft.com/office/drawing/2014/main" id="{A696EC7E-1AEA-7D49-A1C2-34FA3BB51661}"/>
              </a:ext>
            </a:extLst>
          </p:cNvPr>
          <p:cNvPicPr>
            <a:picLocks noChangeAspect="1"/>
          </p:cNvPicPr>
          <p:nvPr/>
        </p:nvPicPr>
        <p:blipFill>
          <a:blip r:embed="rId6"/>
          <a:stretch>
            <a:fillRect/>
          </a:stretch>
        </p:blipFill>
        <p:spPr>
          <a:xfrm>
            <a:off x="7762835" y="4840793"/>
            <a:ext cx="1419264" cy="1774080"/>
          </a:xfrm>
          <a:prstGeom prst="rect">
            <a:avLst/>
          </a:prstGeom>
        </p:spPr>
      </p:pic>
      <p:pic>
        <p:nvPicPr>
          <p:cNvPr id="12" name="Picture 11">
            <a:extLst>
              <a:ext uri="{FF2B5EF4-FFF2-40B4-BE49-F238E27FC236}">
                <a16:creationId xmlns:a16="http://schemas.microsoft.com/office/drawing/2014/main" id="{1D64407F-389E-7D45-AAB4-452DEF5FEC84}"/>
              </a:ext>
            </a:extLst>
          </p:cNvPr>
          <p:cNvPicPr>
            <a:picLocks noChangeAspect="1"/>
          </p:cNvPicPr>
          <p:nvPr/>
        </p:nvPicPr>
        <p:blipFill>
          <a:blip r:embed="rId7"/>
          <a:stretch>
            <a:fillRect/>
          </a:stretch>
        </p:blipFill>
        <p:spPr>
          <a:xfrm>
            <a:off x="2476179" y="4743548"/>
            <a:ext cx="1419264" cy="1871325"/>
          </a:xfrm>
          <a:prstGeom prst="rect">
            <a:avLst/>
          </a:prstGeom>
        </p:spPr>
      </p:pic>
      <p:sp>
        <p:nvSpPr>
          <p:cNvPr id="14" name="TextBox 13">
            <a:extLst>
              <a:ext uri="{FF2B5EF4-FFF2-40B4-BE49-F238E27FC236}">
                <a16:creationId xmlns:a16="http://schemas.microsoft.com/office/drawing/2014/main" id="{89BF756E-816A-B44D-ADA8-55F4601E1E7C}"/>
              </a:ext>
            </a:extLst>
          </p:cNvPr>
          <p:cNvSpPr txBox="1"/>
          <p:nvPr/>
        </p:nvSpPr>
        <p:spPr>
          <a:xfrm>
            <a:off x="2176745" y="4481938"/>
            <a:ext cx="890306" cy="261610"/>
          </a:xfrm>
          <a:prstGeom prst="rect">
            <a:avLst/>
          </a:prstGeom>
          <a:noFill/>
        </p:spPr>
        <p:txBody>
          <a:bodyPr wrap="square" rtlCol="0">
            <a:spAutoFit/>
          </a:bodyPr>
          <a:lstStyle/>
          <a:p>
            <a:r>
              <a:rPr lang="en-US" sz="1100" dirty="0"/>
              <a:t># of Ratings</a:t>
            </a:r>
          </a:p>
        </p:txBody>
      </p:sp>
      <p:sp>
        <p:nvSpPr>
          <p:cNvPr id="15" name="TextBox 14">
            <a:extLst>
              <a:ext uri="{FF2B5EF4-FFF2-40B4-BE49-F238E27FC236}">
                <a16:creationId xmlns:a16="http://schemas.microsoft.com/office/drawing/2014/main" id="{7E0912BA-DEEF-904C-A4A7-80EFEA10D030}"/>
              </a:ext>
            </a:extLst>
          </p:cNvPr>
          <p:cNvSpPr txBox="1"/>
          <p:nvPr/>
        </p:nvSpPr>
        <p:spPr>
          <a:xfrm>
            <a:off x="3005137" y="4481938"/>
            <a:ext cx="1376082" cy="261610"/>
          </a:xfrm>
          <a:prstGeom prst="rect">
            <a:avLst/>
          </a:prstGeom>
          <a:noFill/>
        </p:spPr>
        <p:txBody>
          <a:bodyPr wrap="square" rtlCol="0">
            <a:spAutoFit/>
          </a:bodyPr>
          <a:lstStyle/>
          <a:p>
            <a:r>
              <a:rPr lang="en-US" sz="1100" dirty="0"/>
              <a:t>Fraction of Beers</a:t>
            </a:r>
          </a:p>
        </p:txBody>
      </p:sp>
      <p:sp>
        <p:nvSpPr>
          <p:cNvPr id="16" name="TextBox 15">
            <a:extLst>
              <a:ext uri="{FF2B5EF4-FFF2-40B4-BE49-F238E27FC236}">
                <a16:creationId xmlns:a16="http://schemas.microsoft.com/office/drawing/2014/main" id="{06A85F0E-1F1C-0F48-AC34-6EDB5C09C21B}"/>
              </a:ext>
            </a:extLst>
          </p:cNvPr>
          <p:cNvSpPr txBox="1"/>
          <p:nvPr/>
        </p:nvSpPr>
        <p:spPr>
          <a:xfrm>
            <a:off x="8276941" y="4523039"/>
            <a:ext cx="1376082" cy="261610"/>
          </a:xfrm>
          <a:prstGeom prst="rect">
            <a:avLst/>
          </a:prstGeom>
          <a:noFill/>
        </p:spPr>
        <p:txBody>
          <a:bodyPr wrap="square" rtlCol="0">
            <a:spAutoFit/>
          </a:bodyPr>
          <a:lstStyle/>
          <a:p>
            <a:r>
              <a:rPr lang="en-US" sz="1100" dirty="0"/>
              <a:t>Fraction of Jokes</a:t>
            </a:r>
          </a:p>
        </p:txBody>
      </p:sp>
      <p:sp>
        <p:nvSpPr>
          <p:cNvPr id="17" name="TextBox 16">
            <a:extLst>
              <a:ext uri="{FF2B5EF4-FFF2-40B4-BE49-F238E27FC236}">
                <a16:creationId xmlns:a16="http://schemas.microsoft.com/office/drawing/2014/main" id="{033E5B22-3441-D943-B917-E61BDCE5A2DA}"/>
              </a:ext>
            </a:extLst>
          </p:cNvPr>
          <p:cNvSpPr txBox="1"/>
          <p:nvPr/>
        </p:nvSpPr>
        <p:spPr>
          <a:xfrm>
            <a:off x="7386635" y="4529637"/>
            <a:ext cx="890306" cy="261610"/>
          </a:xfrm>
          <a:prstGeom prst="rect">
            <a:avLst/>
          </a:prstGeom>
          <a:noFill/>
        </p:spPr>
        <p:txBody>
          <a:bodyPr wrap="square" rtlCol="0">
            <a:spAutoFit/>
          </a:bodyPr>
          <a:lstStyle/>
          <a:p>
            <a:r>
              <a:rPr lang="en-US" sz="1100" dirty="0"/>
              <a:t># of Ratings</a:t>
            </a:r>
          </a:p>
        </p:txBody>
      </p:sp>
      <p:sp>
        <p:nvSpPr>
          <p:cNvPr id="19" name="Rectangle 18">
            <a:extLst>
              <a:ext uri="{FF2B5EF4-FFF2-40B4-BE49-F238E27FC236}">
                <a16:creationId xmlns:a16="http://schemas.microsoft.com/office/drawing/2014/main" id="{7759ADD0-AD0B-694F-A430-DC359F8C3E2F}"/>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53C32583-D906-7141-A1E6-4C19743A9DA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53329883"/>
      </p:ext>
    </p:extLst>
  </p:cSld>
  <p:clrMapOvr>
    <a:masterClrMapping/>
  </p:clrMapOvr>
  <mc:AlternateContent xmlns:mc="http://schemas.openxmlformats.org/markup-compatibility/2006">
    <mc:Choice xmlns:p14="http://schemas.microsoft.com/office/powerpoint/2010/main" Requires="p14">
      <p:transition spd="slow" p14:dur="2000" advTm="36253"/>
    </mc:Choice>
    <mc:Fallback>
      <p:transition spd="slow" advTm="36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A49BDF-9E87-0542-BE24-D2039A435167}"/>
              </a:ext>
            </a:extLst>
          </p:cNvPr>
          <p:cNvSpPr txBox="1"/>
          <p:nvPr/>
        </p:nvSpPr>
        <p:spPr>
          <a:xfrm>
            <a:off x="628649" y="302173"/>
            <a:ext cx="8515351" cy="400110"/>
          </a:xfrm>
          <a:prstGeom prst="rect">
            <a:avLst/>
          </a:prstGeom>
          <a:noFill/>
        </p:spPr>
        <p:txBody>
          <a:bodyPr wrap="square" rtlCol="0">
            <a:spAutoFit/>
          </a:bodyPr>
          <a:lstStyle/>
          <a:p>
            <a:r>
              <a:rPr lang="en-US" sz="2000" b="1" dirty="0"/>
              <a:t>Determining Weights for Different Levels of Sparsity using Spark</a:t>
            </a:r>
          </a:p>
        </p:txBody>
      </p:sp>
      <p:sp>
        <p:nvSpPr>
          <p:cNvPr id="5" name="TextBox 4">
            <a:extLst>
              <a:ext uri="{FF2B5EF4-FFF2-40B4-BE49-F238E27FC236}">
                <a16:creationId xmlns:a16="http://schemas.microsoft.com/office/drawing/2014/main" id="{8C02898C-86E7-5244-A0FF-9EA61F4D1AFA}"/>
              </a:ext>
            </a:extLst>
          </p:cNvPr>
          <p:cNvSpPr txBox="1"/>
          <p:nvPr/>
        </p:nvSpPr>
        <p:spPr>
          <a:xfrm>
            <a:off x="628649" y="1219921"/>
            <a:ext cx="10358440" cy="1200329"/>
          </a:xfrm>
          <a:prstGeom prst="rect">
            <a:avLst/>
          </a:prstGeom>
          <a:noFill/>
        </p:spPr>
        <p:txBody>
          <a:bodyPr wrap="square" rtlCol="0">
            <a:spAutoFit/>
          </a:bodyPr>
          <a:lstStyle/>
          <a:p>
            <a:r>
              <a:rPr lang="en-US" b="1" u="sng" dirty="0"/>
              <a:t>Beer Advocate Data</a:t>
            </a:r>
          </a:p>
          <a:p>
            <a:endParaRPr lang="en-US" b="1" u="sng" dirty="0"/>
          </a:p>
          <a:p>
            <a:r>
              <a:rPr lang="en-US" dirty="0"/>
              <a:t>From a previous exercise, we know that that 10 weights worked better than a higher number for the Beer Advocate Dataset. This dataset was moderately sparse, with 36% reviewing only one item</a:t>
            </a:r>
          </a:p>
        </p:txBody>
      </p:sp>
      <p:sp>
        <p:nvSpPr>
          <p:cNvPr id="6" name="TextBox 5">
            <a:extLst>
              <a:ext uri="{FF2B5EF4-FFF2-40B4-BE49-F238E27FC236}">
                <a16:creationId xmlns:a16="http://schemas.microsoft.com/office/drawing/2014/main" id="{2AAA79A4-E094-4443-910A-05DDD8CE1E70}"/>
              </a:ext>
            </a:extLst>
          </p:cNvPr>
          <p:cNvSpPr txBox="1"/>
          <p:nvPr/>
        </p:nvSpPr>
        <p:spPr>
          <a:xfrm>
            <a:off x="628649" y="2659528"/>
            <a:ext cx="10358440" cy="2585323"/>
          </a:xfrm>
          <a:prstGeom prst="rect">
            <a:avLst/>
          </a:prstGeom>
          <a:noFill/>
        </p:spPr>
        <p:txBody>
          <a:bodyPr wrap="square" rtlCol="0">
            <a:spAutoFit/>
          </a:bodyPr>
          <a:lstStyle/>
          <a:p>
            <a:r>
              <a:rPr lang="en-US" b="1" u="sng" dirty="0"/>
              <a:t>Jester and Book Review Data</a:t>
            </a:r>
          </a:p>
          <a:p>
            <a:endParaRPr lang="en-US" b="1" u="sng" dirty="0"/>
          </a:p>
          <a:p>
            <a:r>
              <a:rPr lang="en-US" dirty="0"/>
              <a:t>Using Distributed computing power, we determined the ideal number of weights for both the Jester review dataset. </a:t>
            </a:r>
          </a:p>
          <a:p>
            <a:endParaRPr lang="en-US" dirty="0"/>
          </a:p>
          <a:p>
            <a:r>
              <a:rPr lang="en-US" dirty="0"/>
              <a:t>Book Review Data:  Most Sparse:  44% only reviewed one item</a:t>
            </a:r>
          </a:p>
          <a:p>
            <a:r>
              <a:rPr lang="en-US" dirty="0"/>
              <a:t>Jester Data: 2%  reviewed one item</a:t>
            </a:r>
          </a:p>
          <a:p>
            <a:endParaRPr lang="en-US" dirty="0"/>
          </a:p>
          <a:p>
            <a:r>
              <a:rPr lang="en-US" dirty="0"/>
              <a:t>For both datasets, 10 weights yielded a lower RMSE than a higher number</a:t>
            </a:r>
          </a:p>
        </p:txBody>
      </p:sp>
      <p:sp>
        <p:nvSpPr>
          <p:cNvPr id="8" name="Rectangle 7">
            <a:extLst>
              <a:ext uri="{FF2B5EF4-FFF2-40B4-BE49-F238E27FC236}">
                <a16:creationId xmlns:a16="http://schemas.microsoft.com/office/drawing/2014/main" id="{5DB18571-ECB6-D745-B59A-7B182FBC8FC7}"/>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0DD44622-0E50-A14D-A123-8D5FC1AEF4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5530059"/>
      </p:ext>
    </p:extLst>
  </p:cSld>
  <p:clrMapOvr>
    <a:masterClrMapping/>
  </p:clrMapOvr>
  <mc:AlternateContent xmlns:mc="http://schemas.openxmlformats.org/markup-compatibility/2006">
    <mc:Choice xmlns:p14="http://schemas.microsoft.com/office/powerpoint/2010/main" Requires="p14">
      <p:transition spd="slow" p14:dur="2000" advTm="51954"/>
    </mc:Choice>
    <mc:Fallback>
      <p:transition spd="slow" advTm="51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43CEF1-444D-8A44-AE99-776D7A6C1558}"/>
              </a:ext>
            </a:extLst>
          </p:cNvPr>
          <p:cNvPicPr>
            <a:picLocks noChangeAspect="1"/>
          </p:cNvPicPr>
          <p:nvPr/>
        </p:nvPicPr>
        <p:blipFill>
          <a:blip r:embed="rId4"/>
          <a:stretch>
            <a:fillRect/>
          </a:stretch>
        </p:blipFill>
        <p:spPr>
          <a:xfrm>
            <a:off x="5372100" y="1580482"/>
            <a:ext cx="5800723" cy="4909075"/>
          </a:xfrm>
          <a:prstGeom prst="rect">
            <a:avLst/>
          </a:prstGeom>
        </p:spPr>
      </p:pic>
      <p:sp>
        <p:nvSpPr>
          <p:cNvPr id="5" name="Rectangle 4">
            <a:extLst>
              <a:ext uri="{FF2B5EF4-FFF2-40B4-BE49-F238E27FC236}">
                <a16:creationId xmlns:a16="http://schemas.microsoft.com/office/drawing/2014/main" id="{2DD4CDB4-11D5-244F-A5E2-F498FD4EAD9C}"/>
              </a:ext>
            </a:extLst>
          </p:cNvPr>
          <p:cNvSpPr/>
          <p:nvPr/>
        </p:nvSpPr>
        <p:spPr>
          <a:xfrm>
            <a:off x="519113" y="368443"/>
            <a:ext cx="6881812" cy="1077218"/>
          </a:xfrm>
          <a:prstGeom prst="rect">
            <a:avLst/>
          </a:prstGeom>
        </p:spPr>
        <p:txBody>
          <a:bodyPr wrap="square">
            <a:spAutoFit/>
          </a:bodyPr>
          <a:lstStyle/>
          <a:p>
            <a:r>
              <a:rPr lang="en-US" sz="2400" b="1" dirty="0">
                <a:solidFill>
                  <a:schemeClr val="tx1">
                    <a:lumMod val="75000"/>
                    <a:lumOff val="25000"/>
                  </a:schemeClr>
                </a:solidFill>
                <a:hlinkClick r:id="rId5">
                  <a:extLst>
                    <a:ext uri="{A12FA001-AC4F-418D-AE19-62706E023703}">
                      <ahyp:hlinkClr xmlns:ahyp="http://schemas.microsoft.com/office/drawing/2018/hyperlinkcolor" val="tx"/>
                    </a:ext>
                  </a:extLst>
                </a:hlinkClick>
              </a:rPr>
              <a:t>Matrix factorization in recommender systems </a:t>
            </a:r>
          </a:p>
          <a:p>
            <a:r>
              <a:rPr lang="en-US" sz="2000" b="1" i="1" dirty="0">
                <a:solidFill>
                  <a:schemeClr val="tx1">
                    <a:lumMod val="75000"/>
                    <a:lumOff val="25000"/>
                  </a:schemeClr>
                </a:solidFill>
                <a:hlinkClick r:id="rId5">
                  <a:extLst>
                    <a:ext uri="{A12FA001-AC4F-418D-AE19-62706E023703}">
                      <ahyp:hlinkClr xmlns:ahyp="http://schemas.microsoft.com/office/drawing/2018/hyperlinkcolor" val="tx"/>
                    </a:ext>
                  </a:extLst>
                </a:hlinkClick>
              </a:rPr>
              <a:t>How sensitive are matrix factorization models to sparsity? </a:t>
            </a:r>
          </a:p>
          <a:p>
            <a:r>
              <a:rPr lang="en-US" sz="2000" dirty="0">
                <a:solidFill>
                  <a:schemeClr val="tx1">
                    <a:lumMod val="75000"/>
                    <a:lumOff val="25000"/>
                  </a:schemeClr>
                </a:solidFill>
                <a:hlinkClick r:id="rId5">
                  <a:extLst>
                    <a:ext uri="{A12FA001-AC4F-418D-AE19-62706E023703}">
                      <ahyp:hlinkClr xmlns:ahyp="http://schemas.microsoft.com/office/drawing/2018/hyperlinkcolor" val="tx"/>
                    </a:ext>
                  </a:extLst>
                </a:hlinkClick>
              </a:rPr>
              <a:t>By</a:t>
            </a:r>
            <a:r>
              <a:rPr lang="en-US" dirty="0">
                <a:solidFill>
                  <a:schemeClr val="tx1">
                    <a:lumMod val="75000"/>
                    <a:lumOff val="25000"/>
                  </a:schemeClr>
                </a:solidFill>
                <a:hlinkClick r:id="rId5">
                  <a:extLst>
                    <a:ext uri="{A12FA001-AC4F-418D-AE19-62706E023703}">
                      <ahyp:hlinkClr xmlns:ahyp="http://schemas.microsoft.com/office/drawing/2018/hyperlinkcolor" val="tx"/>
                    </a:ext>
                  </a:extLst>
                </a:hlinkClick>
              </a:rPr>
              <a:t> Zakris Strömqvist</a:t>
            </a:r>
            <a:endParaRPr lang="en-US" dirty="0">
              <a:solidFill>
                <a:schemeClr val="tx1">
                  <a:lumMod val="75000"/>
                  <a:lumOff val="25000"/>
                </a:schemeClr>
              </a:solidFill>
            </a:endParaRPr>
          </a:p>
        </p:txBody>
      </p:sp>
      <p:sp>
        <p:nvSpPr>
          <p:cNvPr id="6" name="Oval 5">
            <a:extLst>
              <a:ext uri="{FF2B5EF4-FFF2-40B4-BE49-F238E27FC236}">
                <a16:creationId xmlns:a16="http://schemas.microsoft.com/office/drawing/2014/main" id="{841BC263-A043-A045-8606-B8451585ACB1}"/>
              </a:ext>
            </a:extLst>
          </p:cNvPr>
          <p:cNvSpPr/>
          <p:nvPr/>
        </p:nvSpPr>
        <p:spPr>
          <a:xfrm>
            <a:off x="10387013" y="2414589"/>
            <a:ext cx="585787" cy="32861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159E62C-A522-1043-94D2-E11FFCEAECC7}"/>
              </a:ext>
            </a:extLst>
          </p:cNvPr>
          <p:cNvSpPr/>
          <p:nvPr/>
        </p:nvSpPr>
        <p:spPr>
          <a:xfrm>
            <a:off x="9496425" y="2414589"/>
            <a:ext cx="585787" cy="32861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A3EAE7B-1506-294F-9D11-F15BE2A65F2C}"/>
              </a:ext>
            </a:extLst>
          </p:cNvPr>
          <p:cNvSpPr/>
          <p:nvPr/>
        </p:nvSpPr>
        <p:spPr>
          <a:xfrm>
            <a:off x="10387013" y="5553077"/>
            <a:ext cx="585787" cy="32861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B8E2D94-973C-0940-93CD-4567165A5CCB}"/>
              </a:ext>
            </a:extLst>
          </p:cNvPr>
          <p:cNvSpPr/>
          <p:nvPr/>
        </p:nvSpPr>
        <p:spPr>
          <a:xfrm>
            <a:off x="9496425" y="5553077"/>
            <a:ext cx="585787" cy="32861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C31CA6-2291-0343-82B2-67D8E6BA26D0}"/>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udio 12">
            <a:hlinkClick r:id="" action="ppaction://media"/>
            <a:extLst>
              <a:ext uri="{FF2B5EF4-FFF2-40B4-BE49-F238E27FC236}">
                <a16:creationId xmlns:a16="http://schemas.microsoft.com/office/drawing/2014/main" id="{C7B04E1A-EDA6-BF49-B548-B820004B9E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28220176"/>
      </p:ext>
    </p:extLst>
  </p:cSld>
  <p:clrMapOvr>
    <a:masterClrMapping/>
  </p:clrMapOvr>
  <mc:AlternateContent xmlns:mc="http://schemas.openxmlformats.org/markup-compatibility/2006">
    <mc:Choice xmlns:p14="http://schemas.microsoft.com/office/powerpoint/2010/main" Requires="p14">
      <p:transition spd="slow" p14:dur="2000" advTm="34388"/>
    </mc:Choice>
    <mc:Fallback>
      <p:transition spd="slow" advTm="34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9B5FCD-9843-8740-9BB5-F191B7DF6EF8}"/>
              </a:ext>
            </a:extLst>
          </p:cNvPr>
          <p:cNvPicPr>
            <a:picLocks noChangeAspect="1"/>
          </p:cNvPicPr>
          <p:nvPr/>
        </p:nvPicPr>
        <p:blipFill>
          <a:blip r:embed="rId4"/>
          <a:stretch>
            <a:fillRect/>
          </a:stretch>
        </p:blipFill>
        <p:spPr>
          <a:xfrm>
            <a:off x="5765579" y="760957"/>
            <a:ext cx="4235780" cy="3666329"/>
          </a:xfrm>
          <a:prstGeom prst="rect">
            <a:avLst/>
          </a:prstGeom>
        </p:spPr>
      </p:pic>
      <p:pic>
        <p:nvPicPr>
          <p:cNvPr id="5" name="Picture 4">
            <a:extLst>
              <a:ext uri="{FF2B5EF4-FFF2-40B4-BE49-F238E27FC236}">
                <a16:creationId xmlns:a16="http://schemas.microsoft.com/office/drawing/2014/main" id="{931A5A4D-792A-204F-AEC8-83B461AB009E}"/>
              </a:ext>
            </a:extLst>
          </p:cNvPr>
          <p:cNvPicPr>
            <a:picLocks noChangeAspect="1"/>
          </p:cNvPicPr>
          <p:nvPr/>
        </p:nvPicPr>
        <p:blipFill>
          <a:blip r:embed="rId5"/>
          <a:stretch>
            <a:fillRect/>
          </a:stretch>
        </p:blipFill>
        <p:spPr>
          <a:xfrm>
            <a:off x="710741" y="690492"/>
            <a:ext cx="4235780" cy="3693345"/>
          </a:xfrm>
          <a:prstGeom prst="rect">
            <a:avLst/>
          </a:prstGeom>
        </p:spPr>
      </p:pic>
      <p:pic>
        <p:nvPicPr>
          <p:cNvPr id="6" name="Picture 5">
            <a:extLst>
              <a:ext uri="{FF2B5EF4-FFF2-40B4-BE49-F238E27FC236}">
                <a16:creationId xmlns:a16="http://schemas.microsoft.com/office/drawing/2014/main" id="{96AD6D5F-C8B1-8A4A-8801-47C005F948ED}"/>
              </a:ext>
            </a:extLst>
          </p:cNvPr>
          <p:cNvPicPr>
            <a:picLocks noChangeAspect="1"/>
          </p:cNvPicPr>
          <p:nvPr/>
        </p:nvPicPr>
        <p:blipFill>
          <a:blip r:embed="rId6"/>
          <a:stretch>
            <a:fillRect/>
          </a:stretch>
        </p:blipFill>
        <p:spPr>
          <a:xfrm>
            <a:off x="867767" y="4383837"/>
            <a:ext cx="4390825" cy="1211262"/>
          </a:xfrm>
          <a:prstGeom prst="rect">
            <a:avLst/>
          </a:prstGeom>
        </p:spPr>
      </p:pic>
      <p:pic>
        <p:nvPicPr>
          <p:cNvPr id="7" name="Picture 6">
            <a:extLst>
              <a:ext uri="{FF2B5EF4-FFF2-40B4-BE49-F238E27FC236}">
                <a16:creationId xmlns:a16="http://schemas.microsoft.com/office/drawing/2014/main" id="{42DCDF8D-6C76-9045-80B3-EA39759A2369}"/>
              </a:ext>
            </a:extLst>
          </p:cNvPr>
          <p:cNvPicPr>
            <a:picLocks noChangeAspect="1"/>
          </p:cNvPicPr>
          <p:nvPr/>
        </p:nvPicPr>
        <p:blipFill>
          <a:blip r:embed="rId7"/>
          <a:stretch>
            <a:fillRect/>
          </a:stretch>
        </p:blipFill>
        <p:spPr>
          <a:xfrm>
            <a:off x="5882291" y="4427286"/>
            <a:ext cx="4390825" cy="1212392"/>
          </a:xfrm>
          <a:prstGeom prst="rect">
            <a:avLst/>
          </a:prstGeom>
        </p:spPr>
      </p:pic>
      <p:sp>
        <p:nvSpPr>
          <p:cNvPr id="8" name="Rectangle 7">
            <a:extLst>
              <a:ext uri="{FF2B5EF4-FFF2-40B4-BE49-F238E27FC236}">
                <a16:creationId xmlns:a16="http://schemas.microsoft.com/office/drawing/2014/main" id="{CA00B8E3-9B72-0142-AAC0-C2F093164053}"/>
              </a:ext>
            </a:extLst>
          </p:cNvPr>
          <p:cNvSpPr/>
          <p:nvPr/>
        </p:nvSpPr>
        <p:spPr>
          <a:xfrm>
            <a:off x="184029" y="5798176"/>
            <a:ext cx="11987449" cy="646331"/>
          </a:xfrm>
          <a:prstGeom prst="rect">
            <a:avLst/>
          </a:prstGeom>
        </p:spPr>
        <p:txBody>
          <a:bodyPr wrap="none">
            <a:spAutoFit/>
          </a:bodyPr>
          <a:lstStyle/>
          <a:p>
            <a:r>
              <a:rPr lang="en-US" dirty="0"/>
              <a:t>For some reason, even though the Jester data is the less sparse, the SVD model is performing better than the Baseline model. </a:t>
            </a:r>
          </a:p>
          <a:p>
            <a:r>
              <a:rPr lang="en-US" dirty="0"/>
              <a:t>Predictably , the  Baseline model for the Beer Advocate dataset performs best.</a:t>
            </a:r>
          </a:p>
        </p:txBody>
      </p:sp>
      <p:sp>
        <p:nvSpPr>
          <p:cNvPr id="10" name="Rectangle 9">
            <a:extLst>
              <a:ext uri="{FF2B5EF4-FFF2-40B4-BE49-F238E27FC236}">
                <a16:creationId xmlns:a16="http://schemas.microsoft.com/office/drawing/2014/main" id="{E1FCE1AE-B2C3-064D-B6AF-5D85153574BC}"/>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1F372E2E-70F6-4B42-B7DD-46494676573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4396944"/>
      </p:ext>
    </p:extLst>
  </p:cSld>
  <p:clrMapOvr>
    <a:masterClrMapping/>
  </p:clrMapOvr>
  <mc:AlternateContent xmlns:mc="http://schemas.openxmlformats.org/markup-compatibility/2006">
    <mc:Choice xmlns:p14="http://schemas.microsoft.com/office/powerpoint/2010/main" Requires="p14">
      <p:transition spd="slow" p14:dur="2000" advTm="43616"/>
    </mc:Choice>
    <mc:Fallback>
      <p:transition spd="slow" advTm="43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A560137-C78F-684F-833F-4EFFCF85FD06}"/>
              </a:ext>
            </a:extLst>
          </p:cNvPr>
          <p:cNvPicPr>
            <a:picLocks noChangeAspect="1"/>
          </p:cNvPicPr>
          <p:nvPr/>
        </p:nvPicPr>
        <p:blipFill>
          <a:blip r:embed="rId2"/>
          <a:stretch>
            <a:fillRect/>
          </a:stretch>
        </p:blipFill>
        <p:spPr>
          <a:xfrm>
            <a:off x="2420186" y="2343151"/>
            <a:ext cx="7642129" cy="4012622"/>
          </a:xfrm>
          <a:prstGeom prst="rect">
            <a:avLst/>
          </a:prstGeom>
        </p:spPr>
      </p:pic>
      <p:sp>
        <p:nvSpPr>
          <p:cNvPr id="31" name="TextBox 30">
            <a:extLst>
              <a:ext uri="{FF2B5EF4-FFF2-40B4-BE49-F238E27FC236}">
                <a16:creationId xmlns:a16="http://schemas.microsoft.com/office/drawing/2014/main" id="{059D7447-5FBA-1D44-BC13-FCF1C53A468C}"/>
              </a:ext>
            </a:extLst>
          </p:cNvPr>
          <p:cNvSpPr txBox="1"/>
          <p:nvPr/>
        </p:nvSpPr>
        <p:spPr>
          <a:xfrm>
            <a:off x="628649" y="302173"/>
            <a:ext cx="6215064" cy="461665"/>
          </a:xfrm>
          <a:prstGeom prst="rect">
            <a:avLst/>
          </a:prstGeom>
          <a:noFill/>
        </p:spPr>
        <p:txBody>
          <a:bodyPr wrap="square" rtlCol="0">
            <a:spAutoFit/>
          </a:bodyPr>
          <a:lstStyle/>
          <a:p>
            <a:r>
              <a:rPr lang="en-US" sz="2400" b="1" dirty="0"/>
              <a:t>Distribution of Beer Ratings and Jester Ratings</a:t>
            </a:r>
          </a:p>
        </p:txBody>
      </p:sp>
      <p:sp>
        <p:nvSpPr>
          <p:cNvPr id="34" name="Rectangle 33">
            <a:extLst>
              <a:ext uri="{FF2B5EF4-FFF2-40B4-BE49-F238E27FC236}">
                <a16:creationId xmlns:a16="http://schemas.microsoft.com/office/drawing/2014/main" id="{1BBB3924-BBC0-5447-8150-A016C1B6A6B6}"/>
              </a:ext>
            </a:extLst>
          </p:cNvPr>
          <p:cNvSpPr/>
          <p:nvPr/>
        </p:nvSpPr>
        <p:spPr>
          <a:xfrm>
            <a:off x="648533" y="990175"/>
            <a:ext cx="4392100" cy="369332"/>
          </a:xfrm>
          <a:prstGeom prst="rect">
            <a:avLst/>
          </a:prstGeom>
        </p:spPr>
        <p:txBody>
          <a:bodyPr wrap="none">
            <a:spAutoFit/>
          </a:bodyPr>
          <a:lstStyle/>
          <a:p>
            <a:r>
              <a:rPr lang="en-US" dirty="0"/>
              <a:t>Standard Deviation for Jester Ratings: 1.5025</a:t>
            </a:r>
          </a:p>
        </p:txBody>
      </p:sp>
      <p:sp>
        <p:nvSpPr>
          <p:cNvPr id="35" name="Rectangle 34">
            <a:extLst>
              <a:ext uri="{FF2B5EF4-FFF2-40B4-BE49-F238E27FC236}">
                <a16:creationId xmlns:a16="http://schemas.microsoft.com/office/drawing/2014/main" id="{FF24E808-BE90-8B45-8E54-754D06CD7497}"/>
              </a:ext>
            </a:extLst>
          </p:cNvPr>
          <p:cNvSpPr/>
          <p:nvPr/>
        </p:nvSpPr>
        <p:spPr>
          <a:xfrm>
            <a:off x="667560" y="1481997"/>
            <a:ext cx="4281750" cy="369332"/>
          </a:xfrm>
          <a:prstGeom prst="rect">
            <a:avLst/>
          </a:prstGeom>
        </p:spPr>
        <p:txBody>
          <a:bodyPr wrap="none">
            <a:spAutoFit/>
          </a:bodyPr>
          <a:lstStyle/>
          <a:p>
            <a:r>
              <a:rPr lang="en-US" dirty="0"/>
              <a:t>Standard Deviation for Beer Ratings: 0.693</a:t>
            </a:r>
          </a:p>
        </p:txBody>
      </p:sp>
      <p:sp>
        <p:nvSpPr>
          <p:cNvPr id="8" name="Rectangle 7">
            <a:extLst>
              <a:ext uri="{FF2B5EF4-FFF2-40B4-BE49-F238E27FC236}">
                <a16:creationId xmlns:a16="http://schemas.microsoft.com/office/drawing/2014/main" id="{0C83C729-9EB1-4642-9060-C55C36A07051}"/>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590880"/>
      </p:ext>
    </p:extLst>
  </p:cSld>
  <p:clrMapOvr>
    <a:masterClrMapping/>
  </p:clrMapOvr>
  <mc:AlternateContent xmlns:mc="http://schemas.openxmlformats.org/markup-compatibility/2006" xmlns:p14="http://schemas.microsoft.com/office/powerpoint/2010/main">
    <mc:Choice Requires="p14">
      <p:transition spd="slow" p14:dur="2000" advTm="3430"/>
    </mc:Choice>
    <mc:Fallback xmlns="">
      <p:transition spd="slow" advTm="343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278CCD-6760-5046-9BC1-3FD4501CACD2}"/>
              </a:ext>
            </a:extLst>
          </p:cNvPr>
          <p:cNvPicPr>
            <a:picLocks noChangeAspect="1"/>
          </p:cNvPicPr>
          <p:nvPr/>
        </p:nvPicPr>
        <p:blipFill>
          <a:blip r:embed="rId2"/>
          <a:stretch>
            <a:fillRect/>
          </a:stretch>
        </p:blipFill>
        <p:spPr>
          <a:xfrm>
            <a:off x="1470025" y="2407328"/>
            <a:ext cx="5873750" cy="4023750"/>
          </a:xfrm>
          <a:prstGeom prst="rect">
            <a:avLst/>
          </a:prstGeom>
        </p:spPr>
      </p:pic>
      <p:sp>
        <p:nvSpPr>
          <p:cNvPr id="6" name="TextBox 5">
            <a:extLst>
              <a:ext uri="{FF2B5EF4-FFF2-40B4-BE49-F238E27FC236}">
                <a16:creationId xmlns:a16="http://schemas.microsoft.com/office/drawing/2014/main" id="{DC7B500B-AAA6-B043-B514-DAB6BA9D5768}"/>
              </a:ext>
            </a:extLst>
          </p:cNvPr>
          <p:cNvSpPr txBox="1"/>
          <p:nvPr/>
        </p:nvSpPr>
        <p:spPr>
          <a:xfrm>
            <a:off x="1114424" y="274699"/>
            <a:ext cx="5357813" cy="461665"/>
          </a:xfrm>
          <a:prstGeom prst="rect">
            <a:avLst/>
          </a:prstGeom>
          <a:noFill/>
        </p:spPr>
        <p:txBody>
          <a:bodyPr wrap="square" rtlCol="0">
            <a:spAutoFit/>
          </a:bodyPr>
          <a:lstStyle/>
          <a:p>
            <a:r>
              <a:rPr lang="en-US" sz="2400" b="1" dirty="0"/>
              <a:t>Testing My Reviews</a:t>
            </a:r>
          </a:p>
        </p:txBody>
      </p:sp>
      <p:sp>
        <p:nvSpPr>
          <p:cNvPr id="7" name="TextBox 6">
            <a:extLst>
              <a:ext uri="{FF2B5EF4-FFF2-40B4-BE49-F238E27FC236}">
                <a16:creationId xmlns:a16="http://schemas.microsoft.com/office/drawing/2014/main" id="{D0DFB26C-AB80-B847-AC10-0B6C7B0F3C90}"/>
              </a:ext>
            </a:extLst>
          </p:cNvPr>
          <p:cNvSpPr txBox="1"/>
          <p:nvPr/>
        </p:nvSpPr>
        <p:spPr>
          <a:xfrm>
            <a:off x="1114423" y="780534"/>
            <a:ext cx="10358440" cy="1200329"/>
          </a:xfrm>
          <a:prstGeom prst="rect">
            <a:avLst/>
          </a:prstGeom>
          <a:noFill/>
        </p:spPr>
        <p:txBody>
          <a:bodyPr wrap="square" rtlCol="0">
            <a:spAutoFit/>
          </a:bodyPr>
          <a:lstStyle/>
          <a:p>
            <a:r>
              <a:rPr lang="en-US" b="1" u="sng" dirty="0"/>
              <a:t>Training Set</a:t>
            </a:r>
          </a:p>
          <a:p>
            <a:endParaRPr lang="en-US" b="1" u="sng" dirty="0"/>
          </a:p>
          <a:p>
            <a:r>
              <a:rPr lang="en-US" dirty="0"/>
              <a:t>I have evaluated both Stouts and pale ales. Incidentally I don’t like pale ales, so I have rated them poorly, and the opposite for stouts. Hopefully the model will pick up the fact that I am a fan of stouts</a:t>
            </a:r>
          </a:p>
        </p:txBody>
      </p:sp>
      <p:sp>
        <p:nvSpPr>
          <p:cNvPr id="10" name="Rectangle 9">
            <a:extLst>
              <a:ext uri="{FF2B5EF4-FFF2-40B4-BE49-F238E27FC236}">
                <a16:creationId xmlns:a16="http://schemas.microsoft.com/office/drawing/2014/main" id="{AD16AA6B-E4D4-3747-9CE1-6B56C287F5A2}"/>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6730966"/>
      </p:ext>
    </p:extLst>
  </p:cSld>
  <p:clrMapOvr>
    <a:masterClrMapping/>
  </p:clrMapOvr>
  <mc:AlternateContent xmlns:mc="http://schemas.openxmlformats.org/markup-compatibility/2006" xmlns:p14="http://schemas.microsoft.com/office/powerpoint/2010/main">
    <mc:Choice Requires="p14">
      <p:transition spd="slow" p14:dur="2000" advTm="1749"/>
    </mc:Choice>
    <mc:Fallback xmlns="">
      <p:transition spd="slow" advTm="174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8399C2-A0F4-AF40-8472-836BD88493E4}"/>
              </a:ext>
            </a:extLst>
          </p:cNvPr>
          <p:cNvPicPr>
            <a:picLocks noChangeAspect="1"/>
          </p:cNvPicPr>
          <p:nvPr/>
        </p:nvPicPr>
        <p:blipFill>
          <a:blip r:embed="rId2"/>
          <a:stretch>
            <a:fillRect/>
          </a:stretch>
        </p:blipFill>
        <p:spPr>
          <a:xfrm>
            <a:off x="874712" y="4234028"/>
            <a:ext cx="7505700" cy="1816100"/>
          </a:xfrm>
          <a:prstGeom prst="rect">
            <a:avLst/>
          </a:prstGeom>
        </p:spPr>
      </p:pic>
      <p:pic>
        <p:nvPicPr>
          <p:cNvPr id="5" name="Picture 4">
            <a:extLst>
              <a:ext uri="{FF2B5EF4-FFF2-40B4-BE49-F238E27FC236}">
                <a16:creationId xmlns:a16="http://schemas.microsoft.com/office/drawing/2014/main" id="{ED6EC0D7-F274-A945-9ACB-96C876A4DB64}"/>
              </a:ext>
            </a:extLst>
          </p:cNvPr>
          <p:cNvPicPr>
            <a:picLocks noChangeAspect="1"/>
          </p:cNvPicPr>
          <p:nvPr/>
        </p:nvPicPr>
        <p:blipFill>
          <a:blip r:embed="rId3"/>
          <a:stretch>
            <a:fillRect/>
          </a:stretch>
        </p:blipFill>
        <p:spPr>
          <a:xfrm>
            <a:off x="874712" y="1216541"/>
            <a:ext cx="7531100" cy="1841500"/>
          </a:xfrm>
          <a:prstGeom prst="rect">
            <a:avLst/>
          </a:prstGeom>
        </p:spPr>
      </p:pic>
      <p:sp>
        <p:nvSpPr>
          <p:cNvPr id="8" name="TextBox 7">
            <a:extLst>
              <a:ext uri="{FF2B5EF4-FFF2-40B4-BE49-F238E27FC236}">
                <a16:creationId xmlns:a16="http://schemas.microsoft.com/office/drawing/2014/main" id="{84D35612-647F-984E-8079-4210D2E87DCD}"/>
              </a:ext>
            </a:extLst>
          </p:cNvPr>
          <p:cNvSpPr txBox="1"/>
          <p:nvPr/>
        </p:nvSpPr>
        <p:spPr>
          <a:xfrm>
            <a:off x="771523" y="693221"/>
            <a:ext cx="2843214" cy="461665"/>
          </a:xfrm>
          <a:prstGeom prst="rect">
            <a:avLst/>
          </a:prstGeom>
          <a:noFill/>
        </p:spPr>
        <p:txBody>
          <a:bodyPr wrap="square" rtlCol="0">
            <a:spAutoFit/>
          </a:bodyPr>
          <a:lstStyle/>
          <a:p>
            <a:r>
              <a:rPr lang="en-US" sz="2400" b="1" u="sng" dirty="0" err="1"/>
              <a:t>SVDpp</a:t>
            </a:r>
            <a:r>
              <a:rPr lang="en-US" sz="2400" b="1" u="sng" dirty="0"/>
              <a:t> Test Results</a:t>
            </a:r>
          </a:p>
        </p:txBody>
      </p:sp>
      <p:sp>
        <p:nvSpPr>
          <p:cNvPr id="9" name="TextBox 8">
            <a:extLst>
              <a:ext uri="{FF2B5EF4-FFF2-40B4-BE49-F238E27FC236}">
                <a16:creationId xmlns:a16="http://schemas.microsoft.com/office/drawing/2014/main" id="{F450C878-C3D2-9E4F-917B-201D5B445406}"/>
              </a:ext>
            </a:extLst>
          </p:cNvPr>
          <p:cNvSpPr txBox="1"/>
          <p:nvPr/>
        </p:nvSpPr>
        <p:spPr>
          <a:xfrm>
            <a:off x="771523" y="3764635"/>
            <a:ext cx="3543302" cy="461665"/>
          </a:xfrm>
          <a:prstGeom prst="rect">
            <a:avLst/>
          </a:prstGeom>
          <a:noFill/>
        </p:spPr>
        <p:txBody>
          <a:bodyPr wrap="square" rtlCol="0">
            <a:spAutoFit/>
          </a:bodyPr>
          <a:lstStyle/>
          <a:p>
            <a:r>
              <a:rPr lang="en-US" sz="2400" b="1" u="sng" dirty="0"/>
              <a:t>Baseline Only Test Results</a:t>
            </a:r>
          </a:p>
        </p:txBody>
      </p:sp>
      <p:sp>
        <p:nvSpPr>
          <p:cNvPr id="11" name="TextBox 10">
            <a:extLst>
              <a:ext uri="{FF2B5EF4-FFF2-40B4-BE49-F238E27FC236}">
                <a16:creationId xmlns:a16="http://schemas.microsoft.com/office/drawing/2014/main" id="{1C7700AB-4B51-D643-A2A4-FE15E8EA97E3}"/>
              </a:ext>
            </a:extLst>
          </p:cNvPr>
          <p:cNvSpPr txBox="1"/>
          <p:nvPr/>
        </p:nvSpPr>
        <p:spPr>
          <a:xfrm>
            <a:off x="601080" y="3089334"/>
            <a:ext cx="4529140" cy="369332"/>
          </a:xfrm>
          <a:prstGeom prst="rect">
            <a:avLst/>
          </a:prstGeom>
          <a:noFill/>
        </p:spPr>
        <p:txBody>
          <a:bodyPr wrap="square" rtlCol="0">
            <a:spAutoFit/>
          </a:bodyPr>
          <a:lstStyle/>
          <a:p>
            <a:r>
              <a:rPr lang="en-US" dirty="0"/>
              <a:t>The results seem very ‘middle-of-the-road’</a:t>
            </a:r>
          </a:p>
        </p:txBody>
      </p:sp>
      <p:sp>
        <p:nvSpPr>
          <p:cNvPr id="12" name="TextBox 11">
            <a:extLst>
              <a:ext uri="{FF2B5EF4-FFF2-40B4-BE49-F238E27FC236}">
                <a16:creationId xmlns:a16="http://schemas.microsoft.com/office/drawing/2014/main" id="{32002390-1BA0-0B45-A558-3F5F14BF07E7}"/>
              </a:ext>
            </a:extLst>
          </p:cNvPr>
          <p:cNvSpPr txBox="1"/>
          <p:nvPr/>
        </p:nvSpPr>
        <p:spPr>
          <a:xfrm>
            <a:off x="601080" y="6137183"/>
            <a:ext cx="6485520" cy="369332"/>
          </a:xfrm>
          <a:prstGeom prst="rect">
            <a:avLst/>
          </a:prstGeom>
          <a:noFill/>
        </p:spPr>
        <p:txBody>
          <a:bodyPr wrap="square" rtlCol="0">
            <a:spAutoFit/>
          </a:bodyPr>
          <a:lstStyle/>
          <a:p>
            <a:r>
              <a:rPr lang="en-US" dirty="0"/>
              <a:t>We haven’t done much better with the baseline model</a:t>
            </a:r>
          </a:p>
        </p:txBody>
      </p:sp>
      <p:sp>
        <p:nvSpPr>
          <p:cNvPr id="14" name="Rectangle 13">
            <a:extLst>
              <a:ext uri="{FF2B5EF4-FFF2-40B4-BE49-F238E27FC236}">
                <a16:creationId xmlns:a16="http://schemas.microsoft.com/office/drawing/2014/main" id="{77E31172-CFE9-584A-9611-F803624E3871}"/>
              </a:ext>
            </a:extLst>
          </p:cNvPr>
          <p:cNvSpPr/>
          <p:nvPr/>
        </p:nvSpPr>
        <p:spPr>
          <a:xfrm>
            <a:off x="121442" y="156190"/>
            <a:ext cx="11949113" cy="6545619"/>
          </a:xfrm>
          <a:prstGeom prst="rect">
            <a:avLst/>
          </a:prstGeom>
          <a:solidFill>
            <a:schemeClr val="accent1">
              <a:alpha val="10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43000"/>
      </p:ext>
    </p:extLst>
  </p:cSld>
  <p:clrMapOvr>
    <a:masterClrMapping/>
  </p:clrMapOvr>
  <mc:AlternateContent xmlns:mc="http://schemas.openxmlformats.org/markup-compatibility/2006" xmlns:p14="http://schemas.microsoft.com/office/powerpoint/2010/main">
    <mc:Choice Requires="p14">
      <p:transition spd="slow" p14:dur="2000" advTm="2343"/>
    </mc:Choice>
    <mc:Fallback xmlns="">
      <p:transition spd="slow" advTm="234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3975</TotalTime>
  <Words>507</Words>
  <Application>Microsoft Macintosh PowerPoint</Application>
  <PresentationFormat>Widescreen</PresentationFormat>
  <Paragraphs>56</Paragraphs>
  <Slides>12</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Jithendra Seneviratne</dc:creator>
  <cp:lastModifiedBy>Jithendra Seneviratne</cp:lastModifiedBy>
  <cp:revision>16</cp:revision>
  <dcterms:created xsi:type="dcterms:W3CDTF">2019-07-17T20:39:07Z</dcterms:created>
  <dcterms:modified xsi:type="dcterms:W3CDTF">2019-07-20T14:56:47Z</dcterms:modified>
</cp:coreProperties>
</file>